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2" r:id="rId1"/>
  </p:sldMasterIdLst>
  <p:notesMasterIdLst>
    <p:notesMasterId r:id="rId115"/>
  </p:notesMasterIdLst>
  <p:sldIdLst>
    <p:sldId id="256" r:id="rId2"/>
    <p:sldId id="257" r:id="rId3"/>
    <p:sldId id="266" r:id="rId4"/>
    <p:sldId id="267" r:id="rId5"/>
    <p:sldId id="271" r:id="rId6"/>
    <p:sldId id="268" r:id="rId7"/>
    <p:sldId id="269" r:id="rId8"/>
    <p:sldId id="270" r:id="rId9"/>
    <p:sldId id="273" r:id="rId10"/>
    <p:sldId id="274" r:id="rId11"/>
    <p:sldId id="519" r:id="rId12"/>
    <p:sldId id="518" r:id="rId13"/>
    <p:sldId id="517" r:id="rId14"/>
    <p:sldId id="516" r:id="rId15"/>
    <p:sldId id="520" r:id="rId16"/>
    <p:sldId id="521" r:id="rId17"/>
    <p:sldId id="522" r:id="rId18"/>
    <p:sldId id="523" r:id="rId19"/>
    <p:sldId id="524" r:id="rId20"/>
    <p:sldId id="525" r:id="rId21"/>
    <p:sldId id="526" r:id="rId22"/>
    <p:sldId id="527" r:id="rId23"/>
    <p:sldId id="528" r:id="rId24"/>
    <p:sldId id="529" r:id="rId25"/>
    <p:sldId id="300" r:id="rId26"/>
    <p:sldId id="301" r:id="rId27"/>
    <p:sldId id="258" r:id="rId28"/>
    <p:sldId id="260" r:id="rId29"/>
    <p:sldId id="261" r:id="rId30"/>
    <p:sldId id="262" r:id="rId31"/>
    <p:sldId id="263" r:id="rId32"/>
    <p:sldId id="264" r:id="rId33"/>
    <p:sldId id="259"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265" r:id="rId48"/>
    <p:sldId id="308" r:id="rId49"/>
    <p:sldId id="305" r:id="rId50"/>
    <p:sldId id="307" r:id="rId51"/>
    <p:sldId id="309" r:id="rId52"/>
    <p:sldId id="310" r:id="rId53"/>
    <p:sldId id="311" r:id="rId54"/>
    <p:sldId id="306" r:id="rId55"/>
    <p:sldId id="275" r:id="rId56"/>
    <p:sldId id="276" r:id="rId57"/>
    <p:sldId id="278" r:id="rId58"/>
    <p:sldId id="277" r:id="rId59"/>
    <p:sldId id="279" r:id="rId60"/>
    <p:sldId id="280" r:id="rId61"/>
    <p:sldId id="281" r:id="rId62"/>
    <p:sldId id="284" r:id="rId63"/>
    <p:sldId id="325" r:id="rId64"/>
    <p:sldId id="326" r:id="rId65"/>
    <p:sldId id="285" r:id="rId66"/>
    <p:sldId id="289" r:id="rId67"/>
    <p:sldId id="290" r:id="rId68"/>
    <p:sldId id="327" r:id="rId69"/>
    <p:sldId id="328" r:id="rId70"/>
    <p:sldId id="487" r:id="rId71"/>
    <p:sldId id="486" r:id="rId72"/>
    <p:sldId id="485" r:id="rId73"/>
    <p:sldId id="484" r:id="rId74"/>
    <p:sldId id="483" r:id="rId75"/>
    <p:sldId id="482" r:id="rId76"/>
    <p:sldId id="481" r:id="rId77"/>
    <p:sldId id="480" r:id="rId78"/>
    <p:sldId id="479" r:id="rId79"/>
    <p:sldId id="488" r:id="rId80"/>
    <p:sldId id="492" r:id="rId81"/>
    <p:sldId id="491" r:id="rId82"/>
    <p:sldId id="490" r:id="rId83"/>
    <p:sldId id="493" r:id="rId84"/>
    <p:sldId id="497" r:id="rId85"/>
    <p:sldId id="495" r:id="rId86"/>
    <p:sldId id="498" r:id="rId87"/>
    <p:sldId id="499" r:id="rId88"/>
    <p:sldId id="500" r:id="rId89"/>
    <p:sldId id="501" r:id="rId90"/>
    <p:sldId id="503" r:id="rId91"/>
    <p:sldId id="502" r:id="rId92"/>
    <p:sldId id="504" r:id="rId93"/>
    <p:sldId id="489" r:id="rId94"/>
    <p:sldId id="506" r:id="rId95"/>
    <p:sldId id="507" r:id="rId96"/>
    <p:sldId id="508" r:id="rId97"/>
    <p:sldId id="509" r:id="rId98"/>
    <p:sldId id="510" r:id="rId99"/>
    <p:sldId id="511" r:id="rId100"/>
    <p:sldId id="512" r:id="rId101"/>
    <p:sldId id="514" r:id="rId102"/>
    <p:sldId id="515" r:id="rId103"/>
    <p:sldId id="505" r:id="rId104"/>
    <p:sldId id="291" r:id="rId105"/>
    <p:sldId id="292" r:id="rId106"/>
    <p:sldId id="293" r:id="rId107"/>
    <p:sldId id="294" r:id="rId108"/>
    <p:sldId id="295" r:id="rId109"/>
    <p:sldId id="296" r:id="rId110"/>
    <p:sldId id="297" r:id="rId111"/>
    <p:sldId id="298" r:id="rId112"/>
    <p:sldId id="302" r:id="rId113"/>
    <p:sldId id="303" r:id="rId1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54" autoAdjust="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54C49-C08B-48F4-985D-C671D4694073}"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711DF-DF5E-4AFE-BFC9-0F2A3C7DA738}" type="slidenum">
              <a:rPr lang="en-US" smtClean="0"/>
              <a:t>‹#›</a:t>
            </a:fld>
            <a:endParaRPr lang="en-US"/>
          </a:p>
        </p:txBody>
      </p:sp>
    </p:spTree>
    <p:extLst>
      <p:ext uri="{BB962C8B-B14F-4D97-AF65-F5344CB8AC3E}">
        <p14:creationId xmlns:p14="http://schemas.microsoft.com/office/powerpoint/2010/main" val="3972686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B1B4-1573-48C7-9F84-E4EC6D37592E}" type="slidenum">
              <a:rPr lang="en-US" smtClean="0"/>
              <a:t>33</a:t>
            </a:fld>
            <a:endParaRPr lang="en-US"/>
          </a:p>
        </p:txBody>
      </p:sp>
    </p:spTree>
    <p:extLst>
      <p:ext uri="{BB962C8B-B14F-4D97-AF65-F5344CB8AC3E}">
        <p14:creationId xmlns:p14="http://schemas.microsoft.com/office/powerpoint/2010/main" val="2132828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799D9-61FF-402B-97FD-E1648A58D250}" type="slidenum">
              <a:rPr lang="en-US" smtClean="0"/>
              <a:t>35</a:t>
            </a:fld>
            <a:endParaRPr lang="en-US"/>
          </a:p>
        </p:txBody>
      </p:sp>
    </p:spTree>
    <p:extLst>
      <p:ext uri="{BB962C8B-B14F-4D97-AF65-F5344CB8AC3E}">
        <p14:creationId xmlns:p14="http://schemas.microsoft.com/office/powerpoint/2010/main" val="3375095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7711DF-DF5E-4AFE-BFC9-0F2A3C7DA738}" type="slidenum">
              <a:rPr lang="en-US" smtClean="0"/>
              <a:t>46</a:t>
            </a:fld>
            <a:endParaRPr lang="en-US"/>
          </a:p>
        </p:txBody>
      </p:sp>
    </p:spTree>
    <p:extLst>
      <p:ext uri="{BB962C8B-B14F-4D97-AF65-F5344CB8AC3E}">
        <p14:creationId xmlns:p14="http://schemas.microsoft.com/office/powerpoint/2010/main" val="13785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7711DF-DF5E-4AFE-BFC9-0F2A3C7DA738}" type="slidenum">
              <a:rPr lang="en-US" smtClean="0"/>
              <a:t>59</a:t>
            </a:fld>
            <a:endParaRPr lang="en-US"/>
          </a:p>
        </p:txBody>
      </p:sp>
    </p:spTree>
    <p:extLst>
      <p:ext uri="{BB962C8B-B14F-4D97-AF65-F5344CB8AC3E}">
        <p14:creationId xmlns:p14="http://schemas.microsoft.com/office/powerpoint/2010/main" val="923218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7711DF-DF5E-4AFE-BFC9-0F2A3C7DA738}" type="slidenum">
              <a:rPr lang="en-US" smtClean="0"/>
              <a:t>93</a:t>
            </a:fld>
            <a:endParaRPr lang="en-US"/>
          </a:p>
        </p:txBody>
      </p:sp>
    </p:spTree>
    <p:extLst>
      <p:ext uri="{BB962C8B-B14F-4D97-AF65-F5344CB8AC3E}">
        <p14:creationId xmlns:p14="http://schemas.microsoft.com/office/powerpoint/2010/main" val="112875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44921A-3C5A-4788-8119-9E0CE4F8EEF1}"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248583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44921A-3C5A-4788-8119-9E0CE4F8EEF1}"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846291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444921A-3C5A-4788-8119-9E0CE4F8EEF1}"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2104174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444921A-3C5A-4788-8119-9E0CE4F8EEF1}"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263E0-D78D-4208-906E-1469004FB4A5}"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8582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44921A-3C5A-4788-8119-9E0CE4F8EEF1}"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2759935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444921A-3C5A-4788-8119-9E0CE4F8EEF1}" type="datetimeFigureOut">
              <a:rPr lang="en-US" smtClean="0"/>
              <a:t>5/20/2024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1155072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444921A-3C5A-4788-8119-9E0CE4F8EEF1}" type="datetimeFigureOut">
              <a:rPr lang="en-US" smtClean="0"/>
              <a:t>5/20/2024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3813264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4921A-3C5A-4788-8119-9E0CE4F8EEF1}"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2798302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4921A-3C5A-4788-8119-9E0CE4F8EEF1}"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152376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4921A-3C5A-4788-8119-9E0CE4F8EEF1}"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2213301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44921A-3C5A-4788-8119-9E0CE4F8EEF1}"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356603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44921A-3C5A-4788-8119-9E0CE4F8EEF1}"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1010400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44921A-3C5A-4788-8119-9E0CE4F8EEF1}" type="datetimeFigureOut">
              <a:rPr lang="en-US" smtClean="0"/>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178366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444921A-3C5A-4788-8119-9E0CE4F8EEF1}" type="datetimeFigureOut">
              <a:rPr lang="en-US" smtClean="0"/>
              <a:t>5/20/2024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30122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444921A-3C5A-4788-8119-9E0CE4F8EEF1}" type="datetimeFigureOut">
              <a:rPr lang="en-US" smtClean="0"/>
              <a:t>5/20/2024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3714433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444921A-3C5A-4788-8119-9E0CE4F8EEF1}" type="datetimeFigureOut">
              <a:rPr lang="en-US" smtClean="0"/>
              <a:t>5/20/2024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197486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44921A-3C5A-4788-8119-9E0CE4F8EEF1}"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263E0-D78D-4208-906E-1469004FB4A5}" type="slidenum">
              <a:rPr lang="en-US" smtClean="0"/>
              <a:t>‹#›</a:t>
            </a:fld>
            <a:endParaRPr lang="en-US"/>
          </a:p>
        </p:txBody>
      </p:sp>
    </p:spTree>
    <p:extLst>
      <p:ext uri="{BB962C8B-B14F-4D97-AF65-F5344CB8AC3E}">
        <p14:creationId xmlns:p14="http://schemas.microsoft.com/office/powerpoint/2010/main" val="339212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444921A-3C5A-4788-8119-9E0CE4F8EEF1}" type="datetimeFigureOut">
              <a:rPr lang="en-US" smtClean="0"/>
              <a:t>5/20/2024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CC263E0-D78D-4208-906E-1469004FB4A5}" type="slidenum">
              <a:rPr lang="en-US" smtClean="0"/>
              <a:t>‹#›</a:t>
            </a:fld>
            <a:endParaRPr lang="en-US"/>
          </a:p>
        </p:txBody>
      </p:sp>
    </p:spTree>
    <p:extLst>
      <p:ext uri="{BB962C8B-B14F-4D97-AF65-F5344CB8AC3E}">
        <p14:creationId xmlns:p14="http://schemas.microsoft.com/office/powerpoint/2010/main" val="1113510858"/>
      </p:ext>
    </p:extLst>
  </p:cSld>
  <p:clrMap bg1="dk1" tx1="lt1" bg2="dk2" tx2="lt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 id="214748402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web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7831-DE74-DB08-5110-9B8C4C9B7C4C}"/>
              </a:ext>
            </a:extLst>
          </p:cNvPr>
          <p:cNvSpPr>
            <a:spLocks noGrp="1"/>
          </p:cNvSpPr>
          <p:nvPr>
            <p:ph type="ctrTitle"/>
          </p:nvPr>
        </p:nvSpPr>
        <p:spPr>
          <a:xfrm>
            <a:off x="1338100" y="794394"/>
            <a:ext cx="8541395" cy="2197283"/>
          </a:xfrm>
        </p:spPr>
        <p:txBody>
          <a:bodyPr/>
          <a:lstStyle/>
          <a:p>
            <a:pPr algn="l"/>
            <a:r>
              <a:rPr lang="en-US" sz="6600" dirty="0"/>
              <a:t>          </a:t>
            </a:r>
            <a:r>
              <a:rPr lang="en-US" sz="6600" b="1" dirty="0"/>
              <a:t>CSE 299 </a:t>
            </a:r>
            <a:br>
              <a:rPr lang="en-US" sz="6600" dirty="0"/>
            </a:br>
            <a:r>
              <a:rPr lang="en-US" sz="6600" dirty="0"/>
              <a:t>   Final Presentation   </a:t>
            </a:r>
          </a:p>
        </p:txBody>
      </p:sp>
      <p:sp>
        <p:nvSpPr>
          <p:cNvPr id="3" name="Subtitle 2">
            <a:extLst>
              <a:ext uri="{FF2B5EF4-FFF2-40B4-BE49-F238E27FC236}">
                <a16:creationId xmlns:a16="http://schemas.microsoft.com/office/drawing/2014/main" id="{6D6B625F-5C8D-4907-AD42-FDC57768BA20}"/>
              </a:ext>
            </a:extLst>
          </p:cNvPr>
          <p:cNvSpPr>
            <a:spLocks noGrp="1"/>
          </p:cNvSpPr>
          <p:nvPr>
            <p:ph type="subTitle" idx="1"/>
          </p:nvPr>
        </p:nvSpPr>
        <p:spPr>
          <a:xfrm>
            <a:off x="715617" y="3573214"/>
            <a:ext cx="9233454" cy="2618864"/>
          </a:xfrm>
        </p:spPr>
        <p:txBody>
          <a:bodyPr>
            <a:noAutofit/>
          </a:bodyPr>
          <a:lstStyle/>
          <a:p>
            <a:pPr algn="l"/>
            <a:r>
              <a:rPr lang="en-US" sz="2800" b="1" dirty="0"/>
              <a:t>Faculty:  DR. MAHDY RAHMAN CHOWDHURY (MDY)</a:t>
            </a:r>
          </a:p>
          <a:p>
            <a:pPr algn="l"/>
            <a:r>
              <a:rPr lang="en-US" dirty="0"/>
              <a:t>Section: 01</a:t>
            </a:r>
          </a:p>
          <a:p>
            <a:pPr algn="l"/>
            <a:r>
              <a:rPr lang="en-US" dirty="0"/>
              <a:t>Group: 06</a:t>
            </a:r>
          </a:p>
          <a:p>
            <a:pPr algn="l"/>
            <a:r>
              <a:rPr lang="en-US" dirty="0"/>
              <a:t>			1. MD Sohanur Rahman Sohan 2022389642</a:t>
            </a:r>
          </a:p>
          <a:p>
            <a:pPr algn="l"/>
            <a:r>
              <a:rPr lang="en-US" dirty="0"/>
              <a:t>			2. MD </a:t>
            </a:r>
            <a:r>
              <a:rPr lang="en-US" dirty="0" err="1"/>
              <a:t>Sadikur</a:t>
            </a:r>
            <a:r>
              <a:rPr lang="en-US" dirty="0"/>
              <a:t> Rahman Sadeed 2112251642</a:t>
            </a:r>
          </a:p>
          <a:p>
            <a:pPr algn="l"/>
            <a:r>
              <a:rPr lang="en-US" dirty="0"/>
              <a:t>			3. Silvia Salim 1530712042</a:t>
            </a:r>
          </a:p>
        </p:txBody>
      </p:sp>
    </p:spTree>
    <p:extLst>
      <p:ext uri="{BB962C8B-B14F-4D97-AF65-F5344CB8AC3E}">
        <p14:creationId xmlns:p14="http://schemas.microsoft.com/office/powerpoint/2010/main" val="1201104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FBC36-5302-EFDF-B902-14BE13398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976683-D3D5-99B3-61CB-973C4A353D50}"/>
              </a:ext>
            </a:extLst>
          </p:cNvPr>
          <p:cNvSpPr>
            <a:spLocks noGrp="1"/>
          </p:cNvSpPr>
          <p:nvPr>
            <p:ph idx="1"/>
          </p:nvPr>
        </p:nvSpPr>
        <p:spPr/>
        <p:txBody>
          <a:bodyPr/>
          <a:lstStyle/>
          <a:p>
            <a:r>
              <a:rPr lang="en-US" dirty="0"/>
              <a:t>It is because algorithms can be</a:t>
            </a:r>
            <a:r>
              <a:rPr lang="en-US" b="1" dirty="0"/>
              <a:t> </a:t>
            </a:r>
            <a:r>
              <a:rPr lang="en-US" b="1" u="sng" dirty="0"/>
              <a:t>trained</a:t>
            </a:r>
            <a:r>
              <a:rPr lang="en-US" b="1" dirty="0"/>
              <a:t> </a:t>
            </a:r>
            <a:r>
              <a:rPr lang="en-US" dirty="0"/>
              <a:t>and </a:t>
            </a:r>
            <a:r>
              <a:rPr lang="en-US" b="1" u="sng" dirty="0"/>
              <a:t>developed</a:t>
            </a:r>
            <a:r>
              <a:rPr lang="en-US" dirty="0"/>
              <a:t> by using machine learning so that it can almost accurately predict the future stock prices based on </a:t>
            </a:r>
            <a:r>
              <a:rPr lang="en-US" b="1" u="sng" dirty="0"/>
              <a:t>historical prices </a:t>
            </a:r>
            <a:r>
              <a:rPr lang="en-US" dirty="0"/>
              <a:t>of the stocks and can also display the results through prediction and description. </a:t>
            </a:r>
          </a:p>
          <a:p>
            <a:endParaRPr lang="en-US" dirty="0"/>
          </a:p>
        </p:txBody>
      </p:sp>
    </p:spTree>
    <p:extLst>
      <p:ext uri="{BB962C8B-B14F-4D97-AF65-F5344CB8AC3E}">
        <p14:creationId xmlns:p14="http://schemas.microsoft.com/office/powerpoint/2010/main" val="16266451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forest&#10;&#10;Description automatically generated">
            <a:extLst>
              <a:ext uri="{FF2B5EF4-FFF2-40B4-BE49-F238E27FC236}">
                <a16:creationId xmlns:a16="http://schemas.microsoft.com/office/drawing/2014/main" id="{42D304E1-83E7-428D-D93E-A6C8E0422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2" y="643467"/>
            <a:ext cx="9904116" cy="5571065"/>
          </a:xfrm>
          <a:prstGeom prst="rect">
            <a:avLst/>
          </a:prstGeom>
          <a:ln>
            <a:noFill/>
          </a:ln>
        </p:spPr>
      </p:pic>
    </p:spTree>
    <p:extLst>
      <p:ext uri="{BB962C8B-B14F-4D97-AF65-F5344CB8AC3E}">
        <p14:creationId xmlns:p14="http://schemas.microsoft.com/office/powerpoint/2010/main" val="42126281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rectangular sign with black text&#10;&#10;Description automatically generated">
            <a:extLst>
              <a:ext uri="{FF2B5EF4-FFF2-40B4-BE49-F238E27FC236}">
                <a16:creationId xmlns:a16="http://schemas.microsoft.com/office/drawing/2014/main" id="{870A9E3B-3EEE-F89E-952E-A1B303C37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2" y="643467"/>
            <a:ext cx="9904116" cy="5571065"/>
          </a:xfrm>
          <a:prstGeom prst="rect">
            <a:avLst/>
          </a:prstGeom>
          <a:ln>
            <a:noFill/>
          </a:ln>
        </p:spPr>
      </p:pic>
    </p:spTree>
    <p:extLst>
      <p:ext uri="{BB962C8B-B14F-4D97-AF65-F5344CB8AC3E}">
        <p14:creationId xmlns:p14="http://schemas.microsoft.com/office/powerpoint/2010/main" val="20113378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light bulb&#10;&#10;Description automatically generated">
            <a:extLst>
              <a:ext uri="{FF2B5EF4-FFF2-40B4-BE49-F238E27FC236}">
                <a16:creationId xmlns:a16="http://schemas.microsoft.com/office/drawing/2014/main" id="{778EDB20-4D5F-3E0A-2E21-E04ECCDC8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48097"/>
            <a:ext cx="10905066" cy="4961804"/>
          </a:xfrm>
          <a:prstGeom prst="rect">
            <a:avLst/>
          </a:prstGeom>
          <a:ln>
            <a:noFill/>
          </a:ln>
        </p:spPr>
      </p:pic>
    </p:spTree>
    <p:extLst>
      <p:ext uri="{BB962C8B-B14F-4D97-AF65-F5344CB8AC3E}">
        <p14:creationId xmlns:p14="http://schemas.microsoft.com/office/powerpoint/2010/main" val="27919922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7FE995-64A9-093E-9542-09AB761EFC67}"/>
              </a:ext>
            </a:extLst>
          </p:cNvPr>
          <p:cNvSpPr txBox="1"/>
          <p:nvPr/>
        </p:nvSpPr>
        <p:spPr>
          <a:xfrm>
            <a:off x="3442251" y="2126974"/>
            <a:ext cx="5562601" cy="1862048"/>
          </a:xfrm>
          <a:prstGeom prst="rect">
            <a:avLst/>
          </a:prstGeom>
          <a:noFill/>
        </p:spPr>
        <p:txBody>
          <a:bodyPr wrap="square" rtlCol="0">
            <a:spAutoFit/>
          </a:bodyPr>
          <a:lstStyle/>
          <a:p>
            <a:r>
              <a:rPr lang="en-US" sz="11500" b="1" dirty="0"/>
              <a:t>Graph</a:t>
            </a:r>
            <a:r>
              <a:rPr lang="en-US" sz="9600" b="1" dirty="0"/>
              <a:t> </a:t>
            </a:r>
            <a:endParaRPr lang="en-US" b="1" dirty="0"/>
          </a:p>
        </p:txBody>
      </p:sp>
    </p:spTree>
    <p:extLst>
      <p:ext uri="{BB962C8B-B14F-4D97-AF65-F5344CB8AC3E}">
        <p14:creationId xmlns:p14="http://schemas.microsoft.com/office/powerpoint/2010/main" val="22210777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82A7-2831-798D-9C86-5F1E536A275A}"/>
              </a:ext>
            </a:extLst>
          </p:cNvPr>
          <p:cNvSpPr>
            <a:spLocks noGrp="1"/>
          </p:cNvSpPr>
          <p:nvPr>
            <p:ph type="title"/>
          </p:nvPr>
        </p:nvSpPr>
        <p:spPr>
          <a:xfrm>
            <a:off x="646111" y="452718"/>
            <a:ext cx="10803767" cy="5838752"/>
          </a:xfrm>
        </p:spPr>
        <p:txBody>
          <a:bodyPr/>
          <a:lstStyle/>
          <a:p>
            <a:r>
              <a:rPr lang="en-US" sz="3600" b="0" i="0" u="none" strike="noStrike" baseline="0" dirty="0">
                <a:solidFill>
                  <a:srgbClr val="000000"/>
                </a:solidFill>
                <a:latin typeface="Times New Roman" panose="02020603050405020304" pitchFamily="18" charset="0"/>
              </a:rPr>
              <a:t>Comparison between original and predicted close price obtained from </a:t>
            </a:r>
            <a:r>
              <a:rPr lang="en-US" sz="3600" b="0" i="0" u="none" strike="noStrike" baseline="0" dirty="0" err="1">
                <a:solidFill>
                  <a:srgbClr val="000000"/>
                </a:solidFill>
                <a:latin typeface="Times New Roman" panose="02020603050405020304" pitchFamily="18" charset="0"/>
              </a:rPr>
              <a:t>Rapidminer</a:t>
            </a:r>
            <a:r>
              <a:rPr lang="en-US" sz="3600" b="0" i="0" u="none" strike="noStrike" baseline="0" dirty="0">
                <a:solidFill>
                  <a:srgbClr val="000000"/>
                </a:solidFill>
                <a:latin typeface="Times New Roman" panose="02020603050405020304" pitchFamily="18" charset="0"/>
              </a:rPr>
              <a:t> using neural net model (a) for the month February 2017 of company </a:t>
            </a:r>
            <a:r>
              <a:rPr lang="en-US" sz="3600" b="0" i="0" u="none" strike="noStrike" baseline="0" dirty="0" err="1">
                <a:solidFill>
                  <a:srgbClr val="000000"/>
                </a:solidFill>
                <a:latin typeface="Times New Roman" panose="02020603050405020304" pitchFamily="18" charset="0"/>
              </a:rPr>
              <a:t>Beximco</a:t>
            </a:r>
            <a:r>
              <a:rPr lang="en-US" sz="3600" b="0" i="0" u="none" strike="noStrike" baseline="0" dirty="0">
                <a:solidFill>
                  <a:srgbClr val="000000"/>
                </a:solidFill>
                <a:latin typeface="Times New Roman" panose="02020603050405020304" pitchFamily="18" charset="0"/>
              </a:rPr>
              <a:t>. (b) for the month October 2010 of company ACI. (c) for the month May 2017 of company GP. (d) for the month June 2018 of company City Bank. (e) for the month June 2018 of company Olympic. (f) for the month April 2013 of company AICL. (g) for the month March 2016 of company AFI. (h) for the month April 2018 of company ATL. (</a:t>
            </a:r>
            <a:r>
              <a:rPr lang="en-US" sz="3600" b="0" i="0" u="none" strike="noStrike" baseline="0" dirty="0" err="1">
                <a:solidFill>
                  <a:srgbClr val="000000"/>
                </a:solidFill>
                <a:latin typeface="Times New Roman" panose="02020603050405020304" pitchFamily="18" charset="0"/>
              </a:rPr>
              <a:t>i</a:t>
            </a:r>
            <a:r>
              <a:rPr lang="en-US" sz="3600" b="0" i="0" u="none" strike="noStrike" baseline="0" dirty="0">
                <a:solidFill>
                  <a:srgbClr val="000000"/>
                </a:solidFill>
                <a:latin typeface="Times New Roman" panose="02020603050405020304" pitchFamily="18" charset="0"/>
              </a:rPr>
              <a:t>) for the month July 2014 of company BYCO. </a:t>
            </a:r>
            <a:endParaRPr lang="en-US" sz="6600" dirty="0"/>
          </a:p>
        </p:txBody>
      </p:sp>
    </p:spTree>
    <p:extLst>
      <p:ext uri="{BB962C8B-B14F-4D97-AF65-F5344CB8AC3E}">
        <p14:creationId xmlns:p14="http://schemas.microsoft.com/office/powerpoint/2010/main" val="8555207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0D831-5A88-B5B2-0917-20C17DDBF2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FB64F2-EC79-597A-F82A-329DCCAC150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F049D5C-ACEA-075D-6F50-24576BDB9D8E}"/>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0653795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2291-4C69-A4D9-6778-D721CE48FCB5}"/>
              </a:ext>
            </a:extLst>
          </p:cNvPr>
          <p:cNvSpPr>
            <a:spLocks noGrp="1"/>
          </p:cNvSpPr>
          <p:nvPr>
            <p:ph type="title"/>
          </p:nvPr>
        </p:nvSpPr>
        <p:spPr>
          <a:xfrm>
            <a:off x="646111" y="452717"/>
            <a:ext cx="11390176" cy="6236317"/>
          </a:xfrm>
        </p:spPr>
        <p:txBody>
          <a:bodyPr/>
          <a:lstStyle/>
          <a:p>
            <a:r>
              <a:rPr lang="en-US" sz="3600" b="0" i="0" u="none" strike="noStrike" baseline="0" dirty="0">
                <a:solidFill>
                  <a:srgbClr val="000000"/>
                </a:solidFill>
                <a:latin typeface="Times New Roman" panose="02020603050405020304" pitchFamily="18" charset="0"/>
              </a:rPr>
              <a:t>Comparison between original and predicted close price obtained from </a:t>
            </a:r>
            <a:r>
              <a:rPr lang="en-US" sz="3600" b="0" i="0" u="none" strike="noStrike" baseline="0" dirty="0" err="1">
                <a:solidFill>
                  <a:srgbClr val="000000"/>
                </a:solidFill>
                <a:latin typeface="Times New Roman" panose="02020603050405020304" pitchFamily="18" charset="0"/>
              </a:rPr>
              <a:t>Rapidminer</a:t>
            </a:r>
            <a:r>
              <a:rPr lang="en-US" sz="3600" b="0" i="0" u="none" strike="noStrike" baseline="0" dirty="0">
                <a:solidFill>
                  <a:srgbClr val="000000"/>
                </a:solidFill>
                <a:latin typeface="Times New Roman" panose="02020603050405020304" pitchFamily="18" charset="0"/>
              </a:rPr>
              <a:t> using ensemble learning method (a) for the month February 2017 of company </a:t>
            </a:r>
            <a:r>
              <a:rPr lang="en-US" sz="3600" b="0" i="0" u="none" strike="noStrike" baseline="0" dirty="0" err="1">
                <a:solidFill>
                  <a:srgbClr val="000000"/>
                </a:solidFill>
                <a:latin typeface="Times New Roman" panose="02020603050405020304" pitchFamily="18" charset="0"/>
              </a:rPr>
              <a:t>Beximco</a:t>
            </a:r>
            <a:r>
              <a:rPr lang="en-US" sz="3600" b="0" i="0" u="none" strike="noStrike" baseline="0" dirty="0">
                <a:solidFill>
                  <a:srgbClr val="000000"/>
                </a:solidFill>
                <a:latin typeface="Times New Roman" panose="02020603050405020304" pitchFamily="18" charset="0"/>
              </a:rPr>
              <a:t>. (b) for the month October 2010 of company ACI. (c) for the month May 2017 of company GP. (d) for the month June 2018 of company City Bank. (e) for the month June 2018 of company Olympic. (f) for the month April 2013 of company AICL. (g) for the month March 2016 of company AFI. (h) for the month April 2018 of company ATL. (</a:t>
            </a:r>
            <a:r>
              <a:rPr lang="en-US" sz="3600" b="0" i="0" u="none" strike="noStrike" baseline="0" dirty="0" err="1">
                <a:solidFill>
                  <a:srgbClr val="000000"/>
                </a:solidFill>
                <a:latin typeface="Times New Roman" panose="02020603050405020304" pitchFamily="18" charset="0"/>
              </a:rPr>
              <a:t>i</a:t>
            </a:r>
            <a:r>
              <a:rPr lang="en-US" sz="3600" b="0" i="0" u="none" strike="noStrike" baseline="0" dirty="0">
                <a:solidFill>
                  <a:srgbClr val="000000"/>
                </a:solidFill>
                <a:latin typeface="Times New Roman" panose="02020603050405020304" pitchFamily="18" charset="0"/>
              </a:rPr>
              <a:t>) for the month July 2014 of company BYCO. </a:t>
            </a:r>
            <a:endParaRPr lang="en-US" sz="6600" dirty="0"/>
          </a:p>
        </p:txBody>
      </p:sp>
    </p:spTree>
    <p:extLst>
      <p:ext uri="{BB962C8B-B14F-4D97-AF65-F5344CB8AC3E}">
        <p14:creationId xmlns:p14="http://schemas.microsoft.com/office/powerpoint/2010/main" val="14707130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8CDC-AE60-57C2-71A7-B7BFF16DCF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9F0C52-6D45-FC94-CA7A-87F404223FC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0D0083-AC64-B1B6-1C27-67062E845268}"/>
              </a:ext>
            </a:extLst>
          </p:cNvPr>
          <p:cNvPicPr>
            <a:picLocks noChangeAspect="1"/>
          </p:cNvPicPr>
          <p:nvPr/>
        </p:nvPicPr>
        <p:blipFill>
          <a:blip r:embed="rId2"/>
          <a:stretch>
            <a:fillRect/>
          </a:stretch>
        </p:blipFill>
        <p:spPr>
          <a:xfrm>
            <a:off x="0" y="0"/>
            <a:ext cx="12192000" cy="6937513"/>
          </a:xfrm>
          <a:prstGeom prst="rect">
            <a:avLst/>
          </a:prstGeom>
        </p:spPr>
      </p:pic>
    </p:spTree>
    <p:extLst>
      <p:ext uri="{BB962C8B-B14F-4D97-AF65-F5344CB8AC3E}">
        <p14:creationId xmlns:p14="http://schemas.microsoft.com/office/powerpoint/2010/main" val="21535311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E59E6-BA55-063E-620F-4D084389D0BA}"/>
              </a:ext>
            </a:extLst>
          </p:cNvPr>
          <p:cNvSpPr>
            <a:spLocks noGrp="1"/>
          </p:cNvSpPr>
          <p:nvPr>
            <p:ph type="title"/>
          </p:nvPr>
        </p:nvSpPr>
        <p:spPr>
          <a:xfrm>
            <a:off x="646111" y="452718"/>
            <a:ext cx="10744132" cy="6246256"/>
          </a:xfrm>
        </p:spPr>
        <p:txBody>
          <a:bodyPr/>
          <a:lstStyle/>
          <a:p>
            <a:r>
              <a:rPr lang="en-US" sz="3600" b="0" i="0" u="none" strike="noStrike" baseline="0" dirty="0">
                <a:solidFill>
                  <a:srgbClr val="000000"/>
                </a:solidFill>
                <a:latin typeface="Times New Roman" panose="02020603050405020304" pitchFamily="18" charset="0"/>
              </a:rPr>
              <a:t>Comparison between original close price and predicted close price by BSOPM and </a:t>
            </a:r>
            <a:r>
              <a:rPr lang="en-US" sz="3600" b="0" i="0" u="none" strike="noStrike" baseline="0" dirty="0" err="1">
                <a:solidFill>
                  <a:srgbClr val="000000"/>
                </a:solidFill>
                <a:latin typeface="Times New Roman" panose="02020603050405020304" pitchFamily="18" charset="0"/>
              </a:rPr>
              <a:t>Rapidminer</a:t>
            </a:r>
            <a:r>
              <a:rPr lang="en-US" sz="3600" b="0" i="0" u="none" strike="noStrike" baseline="0" dirty="0">
                <a:solidFill>
                  <a:srgbClr val="000000"/>
                </a:solidFill>
                <a:latin typeface="Times New Roman" panose="02020603050405020304" pitchFamily="18" charset="0"/>
              </a:rPr>
              <a:t> (a) of company </a:t>
            </a:r>
            <a:r>
              <a:rPr lang="en-US" sz="3600" b="0" i="0" u="none" strike="noStrike" baseline="0" dirty="0" err="1">
                <a:solidFill>
                  <a:srgbClr val="000000"/>
                </a:solidFill>
                <a:latin typeface="Times New Roman" panose="02020603050405020304" pitchFamily="18" charset="0"/>
              </a:rPr>
              <a:t>Beximco</a:t>
            </a:r>
            <a:r>
              <a:rPr lang="en-US" sz="3600" b="0" i="0" u="none" strike="noStrike" baseline="0" dirty="0">
                <a:solidFill>
                  <a:srgbClr val="000000"/>
                </a:solidFill>
                <a:latin typeface="Times New Roman" panose="02020603050405020304" pitchFamily="18" charset="0"/>
              </a:rPr>
              <a:t> of the month February 2017. (b) of company ACI of the month October 2010. (c) of company GP of the month May 2107. (d) of company City Bank of the month June 2018. (e) of company Olympic of the month June 2018. (f) of company AICL of the month April 2013. (g) of company AFI of the month March 2016. (h) of company ATL of the month April 2018. (</a:t>
            </a:r>
            <a:r>
              <a:rPr lang="en-US" sz="3600" b="0" i="0" u="none" strike="noStrike" baseline="0" dirty="0" err="1">
                <a:solidFill>
                  <a:srgbClr val="000000"/>
                </a:solidFill>
                <a:latin typeface="Times New Roman" panose="02020603050405020304" pitchFamily="18" charset="0"/>
              </a:rPr>
              <a:t>i</a:t>
            </a:r>
            <a:r>
              <a:rPr lang="en-US" sz="3600" b="0" i="0" u="none" strike="noStrike" baseline="0" dirty="0">
                <a:solidFill>
                  <a:srgbClr val="000000"/>
                </a:solidFill>
                <a:latin typeface="Times New Roman" panose="02020603050405020304" pitchFamily="18" charset="0"/>
              </a:rPr>
              <a:t>) of company BYCO of the month July 2014. </a:t>
            </a:r>
            <a:endParaRPr lang="en-US" sz="6600" dirty="0"/>
          </a:p>
        </p:txBody>
      </p:sp>
    </p:spTree>
    <p:extLst>
      <p:ext uri="{BB962C8B-B14F-4D97-AF65-F5344CB8AC3E}">
        <p14:creationId xmlns:p14="http://schemas.microsoft.com/office/powerpoint/2010/main" val="42422274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3768-037E-CC72-8B93-B4D1451AB9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C71944-72B6-1DF6-AFE8-3A15E522F1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75697B-B834-907F-4B16-CD3E09D167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5757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94070-6812-4831-A3FA-817576B432F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CE96B86-E8F2-4CC1-B187-1FC35E4C5D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896" y="1364273"/>
            <a:ext cx="10699117" cy="4938053"/>
          </a:xfrm>
        </p:spPr>
      </p:pic>
    </p:spTree>
    <p:extLst>
      <p:ext uri="{BB962C8B-B14F-4D97-AF65-F5344CB8AC3E}">
        <p14:creationId xmlns:p14="http://schemas.microsoft.com/office/powerpoint/2010/main" val="3533799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21E6-F3C6-4613-A695-BFC5036B84B8}"/>
              </a:ext>
            </a:extLst>
          </p:cNvPr>
          <p:cNvSpPr>
            <a:spLocks noGrp="1"/>
          </p:cNvSpPr>
          <p:nvPr>
            <p:ph type="title"/>
          </p:nvPr>
        </p:nvSpPr>
        <p:spPr>
          <a:xfrm>
            <a:off x="646111" y="238539"/>
            <a:ext cx="11141698" cy="6460435"/>
          </a:xfrm>
        </p:spPr>
        <p:txBody>
          <a:bodyPr/>
          <a:lstStyle/>
          <a:p>
            <a:r>
              <a:rPr lang="en-US" sz="3200" b="0" i="0" u="none" strike="noStrike" baseline="0" dirty="0">
                <a:solidFill>
                  <a:srgbClr val="000000"/>
                </a:solidFill>
                <a:latin typeface="Times New Roman" panose="02020603050405020304" pitchFamily="18" charset="0"/>
              </a:rPr>
              <a:t>Comparison between original close price and predicted close price using Black-Scholes equations (a) of company </a:t>
            </a:r>
            <a:r>
              <a:rPr lang="en-US" sz="3200" b="0" i="0" u="none" strike="noStrike" baseline="0" dirty="0" err="1">
                <a:solidFill>
                  <a:srgbClr val="000000"/>
                </a:solidFill>
                <a:latin typeface="Times New Roman" panose="02020603050405020304" pitchFamily="18" charset="0"/>
              </a:rPr>
              <a:t>Beximco</a:t>
            </a:r>
            <a:r>
              <a:rPr lang="en-US" sz="3200" b="0" i="0" u="none" strike="noStrike" baseline="0" dirty="0">
                <a:solidFill>
                  <a:srgbClr val="000000"/>
                </a:solidFill>
                <a:latin typeface="Times New Roman" panose="02020603050405020304" pitchFamily="18" charset="0"/>
              </a:rPr>
              <a:t> of the month February 2017 depending on January 2017. (b) of company ACI of the month October 2010 depending on June 2010. (c) of company GP of the month May 2107 depending on April 2017. (d) of the month June 2018 depending on May 2108. (e) of company Olympic of the month June 2018 depending on May 2018. (f) of the month April 2013 depending on March 2103. (g) of company AFI of the month March 2016 depending on February 2016. (h) of company ATL of the month April 2018 depending on March 2018. </a:t>
            </a:r>
            <a:endParaRPr lang="en-US" sz="6000" dirty="0"/>
          </a:p>
        </p:txBody>
      </p:sp>
    </p:spTree>
    <p:extLst>
      <p:ext uri="{BB962C8B-B14F-4D97-AF65-F5344CB8AC3E}">
        <p14:creationId xmlns:p14="http://schemas.microsoft.com/office/powerpoint/2010/main" val="1248694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BAC9-88D9-0502-50EF-591EC322BB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B4AD8D-988D-0D42-43A6-4D381B1608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DD58B0-4184-EE00-D0A0-31976E4270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34778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ACEE-90F4-ACE0-C4DB-4FA4C3F928C7}"/>
              </a:ext>
            </a:extLst>
          </p:cNvPr>
          <p:cNvSpPr>
            <a:spLocks noGrp="1"/>
          </p:cNvSpPr>
          <p:nvPr>
            <p:ph type="title"/>
          </p:nvPr>
        </p:nvSpPr>
        <p:spPr/>
        <p:txBody>
          <a:bodyPr/>
          <a:lstStyle/>
          <a:p>
            <a:r>
              <a:rPr lang="en-US" dirty="0" err="1"/>
              <a:t>Colclusion</a:t>
            </a:r>
            <a:r>
              <a:rPr lang="en-US" dirty="0"/>
              <a:t> </a:t>
            </a:r>
          </a:p>
        </p:txBody>
      </p:sp>
      <p:sp>
        <p:nvSpPr>
          <p:cNvPr id="3" name="Content Placeholder 2">
            <a:extLst>
              <a:ext uri="{FF2B5EF4-FFF2-40B4-BE49-F238E27FC236}">
                <a16:creationId xmlns:a16="http://schemas.microsoft.com/office/drawing/2014/main" id="{ED8E4CB1-2649-A14E-481C-FB480DCAF06C}"/>
              </a:ext>
            </a:extLst>
          </p:cNvPr>
          <p:cNvSpPr>
            <a:spLocks noGrp="1"/>
          </p:cNvSpPr>
          <p:nvPr>
            <p:ph idx="1"/>
          </p:nvPr>
        </p:nvSpPr>
        <p:spPr>
          <a:xfrm>
            <a:off x="646111" y="1249680"/>
            <a:ext cx="11027729" cy="5262880"/>
          </a:xfrm>
        </p:spPr>
        <p:txBody>
          <a:bodyPr>
            <a:noAutofit/>
          </a:bodyPr>
          <a:lstStyle/>
          <a:p>
            <a:r>
              <a:rPr lang="en-US" sz="2800" dirty="0"/>
              <a:t>Our approach utilizes the Black-Scholes equations to predict stock prices in frontier markets, offering valuable insights into strike price, volatility, and time of expiration. </a:t>
            </a:r>
          </a:p>
          <a:p>
            <a:r>
              <a:rPr lang="en-US" sz="2800" b="0" i="0" dirty="0">
                <a:solidFill>
                  <a:srgbClr val="ECECEC"/>
                </a:solidFill>
                <a:effectLst/>
              </a:rPr>
              <a:t>By adjusting parameters accordingly, such as using historical stock prices to forecast future prices, traders can anticipate market trends and potentially maximize profit. </a:t>
            </a:r>
          </a:p>
          <a:p>
            <a:r>
              <a:rPr lang="en-US" sz="2800" dirty="0"/>
              <a:t>The method is continuous, with predictions based on evolving market data. </a:t>
            </a:r>
          </a:p>
          <a:p>
            <a:r>
              <a:rPr lang="en-US" sz="2800" dirty="0"/>
              <a:t>Both our approach and traditional data mining methods yield similar results, suggesting the efficacy of Black-Scholes in frontier market analysis.</a:t>
            </a:r>
          </a:p>
        </p:txBody>
      </p:sp>
    </p:spTree>
    <p:extLst>
      <p:ext uri="{BB962C8B-B14F-4D97-AF65-F5344CB8AC3E}">
        <p14:creationId xmlns:p14="http://schemas.microsoft.com/office/powerpoint/2010/main" val="20697934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E667-D84D-753F-324F-96FC3BC2B144}"/>
              </a:ext>
            </a:extLst>
          </p:cNvPr>
          <p:cNvSpPr>
            <a:spLocks noGrp="1"/>
          </p:cNvSpPr>
          <p:nvPr>
            <p:ph type="title"/>
          </p:nvPr>
        </p:nvSpPr>
        <p:spPr>
          <a:xfrm>
            <a:off x="1073494" y="1893892"/>
            <a:ext cx="10783889" cy="2032065"/>
          </a:xfrm>
        </p:spPr>
        <p:txBody>
          <a:bodyPr/>
          <a:lstStyle/>
          <a:p>
            <a:r>
              <a:rPr lang="en-US" sz="13800" dirty="0"/>
              <a:t>Thank You </a:t>
            </a:r>
          </a:p>
        </p:txBody>
      </p:sp>
    </p:spTree>
    <p:extLst>
      <p:ext uri="{BB962C8B-B14F-4D97-AF65-F5344CB8AC3E}">
        <p14:creationId xmlns:p14="http://schemas.microsoft.com/office/powerpoint/2010/main" val="1561557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AEBD-3417-4C8B-9694-3F110709819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1976AC7-914B-499A-AD8D-E5B0B49FEE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684" y="1593423"/>
            <a:ext cx="8947150" cy="4568226"/>
          </a:xfrm>
        </p:spPr>
      </p:pic>
    </p:spTree>
    <p:extLst>
      <p:ext uri="{BB962C8B-B14F-4D97-AF65-F5344CB8AC3E}">
        <p14:creationId xmlns:p14="http://schemas.microsoft.com/office/powerpoint/2010/main" val="144651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39DE-FE5F-4F81-A076-AB744BB69C7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6B71248-0C67-4EA2-8615-A96166116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684" y="1705964"/>
            <a:ext cx="9958786" cy="4596362"/>
          </a:xfrm>
        </p:spPr>
      </p:pic>
    </p:spTree>
    <p:extLst>
      <p:ext uri="{BB962C8B-B14F-4D97-AF65-F5344CB8AC3E}">
        <p14:creationId xmlns:p14="http://schemas.microsoft.com/office/powerpoint/2010/main" val="221952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5FF4F-9B86-4422-9E26-35FEFFC9DBF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7164646-8B1B-4600-A3A8-C31E30F076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360" y="1378635"/>
            <a:ext cx="10022127" cy="4625596"/>
          </a:xfrm>
        </p:spPr>
      </p:pic>
    </p:spTree>
    <p:extLst>
      <p:ext uri="{BB962C8B-B14F-4D97-AF65-F5344CB8AC3E}">
        <p14:creationId xmlns:p14="http://schemas.microsoft.com/office/powerpoint/2010/main" val="3297133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5C87-92D8-49F7-A215-85318A2EE60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50352AA-7DD5-4956-B580-D50C7BC25B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136" y="1424611"/>
            <a:ext cx="9745426" cy="4497888"/>
          </a:xfrm>
        </p:spPr>
      </p:pic>
    </p:spTree>
    <p:extLst>
      <p:ext uri="{BB962C8B-B14F-4D97-AF65-F5344CB8AC3E}">
        <p14:creationId xmlns:p14="http://schemas.microsoft.com/office/powerpoint/2010/main" val="1741044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512E8-0720-4C85-95EF-3F147B2F9ED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B07CA0C-4CBA-419C-A87B-36A684704A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4815" y="1392408"/>
            <a:ext cx="10089517" cy="4656699"/>
          </a:xfrm>
        </p:spPr>
      </p:pic>
    </p:spTree>
    <p:extLst>
      <p:ext uri="{BB962C8B-B14F-4D97-AF65-F5344CB8AC3E}">
        <p14:creationId xmlns:p14="http://schemas.microsoft.com/office/powerpoint/2010/main" val="1468766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0AB0D-E26F-4849-AE36-17EA206B7C5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A1C0B82-8A72-411D-9C0B-D82E1ED850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896" y="1663761"/>
            <a:ext cx="9830617" cy="4537207"/>
          </a:xfrm>
        </p:spPr>
      </p:pic>
    </p:spTree>
    <p:extLst>
      <p:ext uri="{BB962C8B-B14F-4D97-AF65-F5344CB8AC3E}">
        <p14:creationId xmlns:p14="http://schemas.microsoft.com/office/powerpoint/2010/main" val="374665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3F228-6F2B-401F-976E-561FB0D29B0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8512F24-4090-4B95-A2A8-6A29728FE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897" y="1364273"/>
            <a:ext cx="10180956" cy="4698902"/>
          </a:xfrm>
        </p:spPr>
      </p:pic>
    </p:spTree>
    <p:extLst>
      <p:ext uri="{BB962C8B-B14F-4D97-AF65-F5344CB8AC3E}">
        <p14:creationId xmlns:p14="http://schemas.microsoft.com/office/powerpoint/2010/main" val="1920939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7DA1-5808-44C0-810E-42227DF3C8E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4579FED-C458-4E0B-8A78-02984202CB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0" y="1364273"/>
            <a:ext cx="10424797" cy="4811444"/>
          </a:xfrm>
        </p:spPr>
      </p:pic>
    </p:spTree>
    <p:extLst>
      <p:ext uri="{BB962C8B-B14F-4D97-AF65-F5344CB8AC3E}">
        <p14:creationId xmlns:p14="http://schemas.microsoft.com/office/powerpoint/2010/main" val="4281195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5DBF-F738-8522-58C7-6BCACE4B0E11}"/>
              </a:ext>
            </a:extLst>
          </p:cNvPr>
          <p:cNvSpPr>
            <a:spLocks noGrp="1"/>
          </p:cNvSpPr>
          <p:nvPr>
            <p:ph type="title"/>
          </p:nvPr>
        </p:nvSpPr>
        <p:spPr>
          <a:xfrm>
            <a:off x="677334" y="609600"/>
            <a:ext cx="8596668" cy="2064026"/>
          </a:xfrm>
        </p:spPr>
        <p:txBody>
          <a:bodyPr/>
          <a:lstStyle/>
          <a:p>
            <a:r>
              <a:rPr lang="en-US" dirty="0"/>
              <a:t>                              Topic </a:t>
            </a:r>
          </a:p>
        </p:txBody>
      </p:sp>
      <p:sp>
        <p:nvSpPr>
          <p:cNvPr id="3" name="Content Placeholder 2">
            <a:extLst>
              <a:ext uri="{FF2B5EF4-FFF2-40B4-BE49-F238E27FC236}">
                <a16:creationId xmlns:a16="http://schemas.microsoft.com/office/drawing/2014/main" id="{7F3BB804-1120-57E5-6E78-B57C58901277}"/>
              </a:ext>
            </a:extLst>
          </p:cNvPr>
          <p:cNvSpPr>
            <a:spLocks noGrp="1"/>
          </p:cNvSpPr>
          <p:nvPr>
            <p:ph idx="1"/>
          </p:nvPr>
        </p:nvSpPr>
        <p:spPr>
          <a:xfrm>
            <a:off x="2017643" y="2494722"/>
            <a:ext cx="7435263" cy="2612362"/>
          </a:xfrm>
        </p:spPr>
        <p:txBody>
          <a:bodyPr>
            <a:normAutofit fontScale="92500" lnSpcReduction="20000"/>
          </a:bodyPr>
          <a:lstStyle/>
          <a:p>
            <a:pPr marL="0" indent="0">
              <a:buNone/>
            </a:pPr>
            <a:r>
              <a:rPr lang="en-US" sz="4400" dirty="0"/>
              <a:t>Predicting the Stock Price of Frontier Markets Using Modified Black-Scholes Option Pricing Model and Machine Learning</a:t>
            </a:r>
          </a:p>
        </p:txBody>
      </p:sp>
    </p:spTree>
    <p:extLst>
      <p:ext uri="{BB962C8B-B14F-4D97-AF65-F5344CB8AC3E}">
        <p14:creationId xmlns:p14="http://schemas.microsoft.com/office/powerpoint/2010/main" val="1591832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8FB7F-A467-4595-93E1-E19BEE810FC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31CCA03-51E5-447A-9624-EA16DCF2CD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701" y="1251732"/>
            <a:ext cx="10922188" cy="5041009"/>
          </a:xfrm>
        </p:spPr>
      </p:pic>
    </p:spTree>
    <p:extLst>
      <p:ext uri="{BB962C8B-B14F-4D97-AF65-F5344CB8AC3E}">
        <p14:creationId xmlns:p14="http://schemas.microsoft.com/office/powerpoint/2010/main" val="404580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23A0-4875-4C6D-8CE4-BF1B6346B1A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DEED9-BF54-468C-B047-2B5A392205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675" y="1420838"/>
            <a:ext cx="10210800" cy="4712676"/>
          </a:xfrm>
        </p:spPr>
      </p:pic>
    </p:spTree>
    <p:extLst>
      <p:ext uri="{BB962C8B-B14F-4D97-AF65-F5344CB8AC3E}">
        <p14:creationId xmlns:p14="http://schemas.microsoft.com/office/powerpoint/2010/main" val="162618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2BED8-8972-4F70-BCDF-213A9380727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A9CC96-E3D7-4F5F-B435-8D58A2F5AF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7137" y="1392134"/>
            <a:ext cx="10638752" cy="4910192"/>
          </a:xfrm>
        </p:spPr>
      </p:pic>
    </p:spTree>
    <p:extLst>
      <p:ext uri="{BB962C8B-B14F-4D97-AF65-F5344CB8AC3E}">
        <p14:creationId xmlns:p14="http://schemas.microsoft.com/office/powerpoint/2010/main" val="394009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ADF4C-33C2-4FD9-AB05-02D551F73AB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2F836C-C071-46E0-9A79-81DF00A060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896" y="1364273"/>
            <a:ext cx="10211437" cy="4712970"/>
          </a:xfrm>
        </p:spPr>
      </p:pic>
    </p:spTree>
    <p:extLst>
      <p:ext uri="{BB962C8B-B14F-4D97-AF65-F5344CB8AC3E}">
        <p14:creationId xmlns:p14="http://schemas.microsoft.com/office/powerpoint/2010/main" val="790237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282A9-1181-4B75-9726-66CEBA62769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D4A2737-9081-44FE-BD9C-12C5A488FB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0" y="1152983"/>
            <a:ext cx="10913073" cy="5036802"/>
          </a:xfrm>
        </p:spPr>
      </p:pic>
    </p:spTree>
    <p:extLst>
      <p:ext uri="{BB962C8B-B14F-4D97-AF65-F5344CB8AC3E}">
        <p14:creationId xmlns:p14="http://schemas.microsoft.com/office/powerpoint/2010/main" val="4060852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0518" y="1759869"/>
            <a:ext cx="9144000" cy="2387600"/>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Black Scholes Merton</a:t>
            </a:r>
            <a:br>
              <a:rPr lang="en-US" dirty="0"/>
            </a:br>
            <a:r>
              <a:rPr lang="en-US" dirty="0"/>
              <a:t>BSOPM</a:t>
            </a:r>
          </a:p>
        </p:txBody>
      </p:sp>
      <p:sp>
        <p:nvSpPr>
          <p:cNvPr id="3" name="Subtitle 2"/>
          <p:cNvSpPr>
            <a:spLocks noGrp="1"/>
          </p:cNvSpPr>
          <p:nvPr>
            <p:ph type="subTitle" idx="1"/>
          </p:nvPr>
        </p:nvSpPr>
        <p:spPr>
          <a:xfrm>
            <a:off x="1154954" y="4777379"/>
            <a:ext cx="10443487" cy="1838955"/>
          </a:xfrm>
        </p:spPr>
        <p:txBody>
          <a:bodyPr>
            <a:normAutofit fontScale="92500"/>
          </a:bodyPr>
          <a:lstStyle/>
          <a:p>
            <a:r>
              <a:rPr lang="en-US" sz="2400" b="1" dirty="0"/>
              <a:t>The Black-Scholes formula provides a theoretical framework to value stock options.</a:t>
            </a:r>
            <a:r>
              <a:rPr lang="en-US" sz="2400" dirty="0"/>
              <a:t> It considers key factors like underlying asset price, strike price, time to expiration, volatility, and risk-free interest rate. While the model has limitations , it revolutionized options pricing and remains a cornerstone in finance.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695" y="241665"/>
            <a:ext cx="6758609" cy="1945545"/>
          </a:xfrm>
          <a:prstGeom prst="rect">
            <a:avLst/>
          </a:prstGeom>
        </p:spPr>
      </p:pic>
    </p:spTree>
    <p:extLst>
      <p:ext uri="{BB962C8B-B14F-4D97-AF65-F5344CB8AC3E}">
        <p14:creationId xmlns:p14="http://schemas.microsoft.com/office/powerpoint/2010/main" val="305702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111" y="135173"/>
            <a:ext cx="10515600" cy="1073426"/>
          </a:xfrm>
        </p:spPr>
        <p:txBody>
          <a:bodyPr/>
          <a:lstStyle/>
          <a:p>
            <a:r>
              <a:rPr lang="en-US" dirty="0"/>
              <a:t>Black-Scholes-Merton Equation</a:t>
            </a:r>
          </a:p>
        </p:txBody>
      </p:sp>
      <p:pic>
        <p:nvPicPr>
          <p:cNvPr id="4" name="Content Placeholder 3"/>
          <p:cNvPicPr>
            <a:picLocks noGrp="1" noChangeAspect="1"/>
          </p:cNvPicPr>
          <p:nvPr>
            <p:ph idx="1"/>
          </p:nvPr>
        </p:nvPicPr>
        <p:blipFill>
          <a:blip r:embed="rId2"/>
          <a:stretch>
            <a:fillRect/>
          </a:stretch>
        </p:blipFill>
        <p:spPr>
          <a:xfrm>
            <a:off x="458111" y="1274948"/>
            <a:ext cx="5010150" cy="1095375"/>
          </a:xfrm>
          <a:prstGeom prst="rect">
            <a:avLst/>
          </a:prstGeom>
        </p:spPr>
      </p:pic>
      <p:pic>
        <p:nvPicPr>
          <p:cNvPr id="5" name="Picture 4"/>
          <p:cNvPicPr>
            <a:picLocks noChangeAspect="1"/>
          </p:cNvPicPr>
          <p:nvPr/>
        </p:nvPicPr>
        <p:blipFill>
          <a:blip r:embed="rId3"/>
          <a:stretch>
            <a:fillRect/>
          </a:stretch>
        </p:blipFill>
        <p:spPr>
          <a:xfrm>
            <a:off x="6973500" y="793935"/>
            <a:ext cx="5114925" cy="2057400"/>
          </a:xfrm>
          <a:prstGeom prst="rect">
            <a:avLst/>
          </a:prstGeom>
        </p:spPr>
      </p:pic>
      <p:sp>
        <p:nvSpPr>
          <p:cNvPr id="6" name="Rectangle 5"/>
          <p:cNvSpPr/>
          <p:nvPr/>
        </p:nvSpPr>
        <p:spPr>
          <a:xfrm>
            <a:off x="277318" y="3610515"/>
            <a:ext cx="6096000" cy="1754326"/>
          </a:xfrm>
          <a:prstGeom prst="rect">
            <a:avLst/>
          </a:prstGeom>
        </p:spPr>
        <p:txBody>
          <a:bodyPr wrap="square">
            <a:spAutoFit/>
          </a:bodyPr>
          <a:lstStyle/>
          <a:p>
            <a:r>
              <a:rPr lang="en-US" dirty="0"/>
              <a:t>𝐻𝑒𝑟𝑒, 𝑆 = 𝑆𝑡𝑜𝑐𝑘 𝑃𝑟𝑖𝑐𝑒 </a:t>
            </a:r>
            <a:br>
              <a:rPr lang="en-US" dirty="0"/>
            </a:br>
            <a:r>
              <a:rPr lang="en-US" dirty="0"/>
              <a:t>𝑋 = 𝑆𝑡𝑟𝑖𝑘𝑒 𝑃𝑟𝑖𝑐𝑒 / Exercise Price</a:t>
            </a:r>
            <a:br>
              <a:rPr lang="en-US" dirty="0"/>
            </a:br>
            <a:r>
              <a:rPr lang="en-US" dirty="0"/>
              <a:t>𝑟 = 𝑅𝑖𝑠𝑘 𝑓𝑟𝑒𝑒 𝑖𝑛𝑡𝑒𝑟𝑒𝑠𝑡 𝑟𝑎𝑡𝑒 </a:t>
            </a:r>
            <a:br>
              <a:rPr lang="en-US" dirty="0"/>
            </a:br>
            <a:r>
              <a:rPr lang="en-US" dirty="0"/>
              <a:t>𝑇 = 𝑇𝑖𝑚𝑒 𝑡𝑜 𝑒𝑥𝑝𝑖𝑟𝑎𝑡𝑖𝑜𝑛 𝑖𝑛 𝑦𝑒𝑎𝑟𝑠 </a:t>
            </a:r>
            <a:br>
              <a:rPr lang="en-US" dirty="0"/>
            </a:br>
            <a:r>
              <a:rPr lang="en-US" dirty="0"/>
              <a:t>𝜎 = Standard deviation of log returns (Volatility)</a:t>
            </a:r>
            <a:br>
              <a:rPr lang="en-US" dirty="0"/>
            </a:br>
            <a:r>
              <a:rPr lang="en-US" dirty="0"/>
              <a:t>𝑁(𝑥) = 𝐶𝑢𝑚𝑢𝑙𝑎𝑡𝑖𝑣𝑒 𝑛𝑜𝑟𝑚𝑎𝑙 𝑑𝑖𝑠𝑡𝑟𝑖𝑏𝑢𝑡𝑖𝑜𝑛 𝑓𝑢𝑛𝑐𝑡𝑖𝑜𝑛</a:t>
            </a:r>
          </a:p>
        </p:txBody>
      </p:sp>
      <p:sp>
        <p:nvSpPr>
          <p:cNvPr id="7" name="Rectangle 6"/>
          <p:cNvSpPr/>
          <p:nvPr/>
        </p:nvSpPr>
        <p:spPr>
          <a:xfrm>
            <a:off x="6096206" y="3447741"/>
            <a:ext cx="6096000" cy="1477328"/>
          </a:xfrm>
          <a:prstGeom prst="rect">
            <a:avLst/>
          </a:prstGeom>
        </p:spPr>
        <p:txBody>
          <a:bodyPr>
            <a:spAutoFit/>
          </a:bodyPr>
          <a:lstStyle/>
          <a:p>
            <a:r>
              <a:rPr lang="en-US" dirty="0"/>
              <a:t>This equation is for European call/put options because , European options hold an expiration date . Its mathematically simpler than American call/put options . </a:t>
            </a:r>
            <a:br>
              <a:rPr lang="en-US" dirty="0"/>
            </a:br>
            <a:br>
              <a:rPr lang="en-US" dirty="0"/>
            </a:br>
            <a:endParaRPr lang="en-US" dirty="0"/>
          </a:p>
        </p:txBody>
      </p:sp>
    </p:spTree>
    <p:extLst>
      <p:ext uri="{BB962C8B-B14F-4D97-AF65-F5344CB8AC3E}">
        <p14:creationId xmlns:p14="http://schemas.microsoft.com/office/powerpoint/2010/main" val="293807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7353" y="1014642"/>
            <a:ext cx="6096000" cy="3139321"/>
          </a:xfrm>
          <a:prstGeom prst="rect">
            <a:avLst/>
          </a:prstGeom>
        </p:spPr>
        <p:txBody>
          <a:bodyPr>
            <a:spAutoFit/>
          </a:bodyPr>
          <a:lstStyle/>
          <a:p>
            <a:r>
              <a:rPr lang="en-US" dirty="0"/>
              <a:t>For each day’s stock price, we can write-   </a:t>
            </a:r>
          </a:p>
          <a:p>
            <a:r>
              <a:rPr lang="en-US" dirty="0"/>
              <a:t>𝑇𝑜𝑑𝑎𝑦 ′𝑆𝑡𝑜𝑐𝑘 𝑃𝑟𝑖𝑐𝑒 = 𝑌𝑒𝑠𝑡𝑒𝑟𝑑𝑎𝑦 ′ 𝑠 𝑆𝑡𝑜𝑐𝑘 𝑃𝑟𝑖𝑐𝑒 ∗ 𝑒^u </a:t>
            </a:r>
            <a:br>
              <a:rPr lang="en-US" dirty="0"/>
            </a:br>
            <a:br>
              <a:rPr lang="en-US" dirty="0"/>
            </a:br>
            <a:r>
              <a:rPr lang="en-US" dirty="0"/>
              <a:t>‘e’ is an exponential term function and ‘u’ is defined to be the periodic daily rate of return  </a:t>
            </a:r>
            <a:br>
              <a:rPr lang="en-US" dirty="0"/>
            </a:br>
            <a:br>
              <a:rPr lang="en-US" dirty="0"/>
            </a:br>
            <a:br>
              <a:rPr lang="en-US" dirty="0"/>
            </a:br>
            <a:r>
              <a:rPr lang="en-US" dirty="0"/>
              <a:t>e periodic daily rate of return [u] based on BSOPM and the Brownian motion : </a:t>
            </a:r>
            <a:br>
              <a:rPr lang="en-US" dirty="0"/>
            </a:br>
            <a:br>
              <a:rPr lang="en-US" dirty="0"/>
            </a:br>
            <a:endParaRPr lang="en-US" dirty="0"/>
          </a:p>
        </p:txBody>
      </p:sp>
      <p:pic>
        <p:nvPicPr>
          <p:cNvPr id="3" name="Picture 2"/>
          <p:cNvPicPr>
            <a:picLocks noChangeAspect="1"/>
          </p:cNvPicPr>
          <p:nvPr/>
        </p:nvPicPr>
        <p:blipFill>
          <a:blip r:embed="rId2"/>
          <a:stretch>
            <a:fillRect/>
          </a:stretch>
        </p:blipFill>
        <p:spPr>
          <a:xfrm>
            <a:off x="5328007" y="3511025"/>
            <a:ext cx="3048000" cy="1285875"/>
          </a:xfrm>
          <a:prstGeom prst="rect">
            <a:avLst/>
          </a:prstGeom>
        </p:spPr>
      </p:pic>
      <p:sp>
        <p:nvSpPr>
          <p:cNvPr id="4" name="Rectangle 3"/>
          <p:cNvSpPr/>
          <p:nvPr/>
        </p:nvSpPr>
        <p:spPr>
          <a:xfrm>
            <a:off x="1727557" y="4869831"/>
            <a:ext cx="2589363" cy="369332"/>
          </a:xfrm>
          <a:prstGeom prst="rect">
            <a:avLst/>
          </a:prstGeom>
        </p:spPr>
        <p:txBody>
          <a:bodyPr wrap="none">
            <a:spAutoFit/>
          </a:bodyPr>
          <a:lstStyle/>
          <a:p>
            <a:r>
              <a:rPr lang="en-US" dirty="0"/>
              <a:t>The future stock price is,  </a:t>
            </a:r>
          </a:p>
        </p:txBody>
      </p:sp>
      <p:pic>
        <p:nvPicPr>
          <p:cNvPr id="5" name="Picture 4"/>
          <p:cNvPicPr>
            <a:picLocks noChangeAspect="1"/>
          </p:cNvPicPr>
          <p:nvPr/>
        </p:nvPicPr>
        <p:blipFill>
          <a:blip r:embed="rId3"/>
          <a:stretch>
            <a:fillRect/>
          </a:stretch>
        </p:blipFill>
        <p:spPr>
          <a:xfrm>
            <a:off x="1727557" y="5697434"/>
            <a:ext cx="7200900" cy="704850"/>
          </a:xfrm>
          <a:prstGeom prst="rect">
            <a:avLst/>
          </a:prstGeom>
        </p:spPr>
      </p:pic>
    </p:spTree>
    <p:extLst>
      <p:ext uri="{BB962C8B-B14F-4D97-AF65-F5344CB8AC3E}">
        <p14:creationId xmlns:p14="http://schemas.microsoft.com/office/powerpoint/2010/main" val="294834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25388" y="526862"/>
            <a:ext cx="829433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central limit theorem states that if a large number of random samples of a company are taken from the population and the mean is calculated, the distribution of these sample means assumes the normal probability distribution. This means that if a graph of periodic daily return forms a normal distribution bell-shaped graph, the future periodic rates of return will also be normally distributed, using the Brownian motion in the Black-Scholes formula.</a:t>
            </a:r>
          </a:p>
        </p:txBody>
      </p:sp>
      <p:pic>
        <p:nvPicPr>
          <p:cNvPr id="4" name="Picture 3"/>
          <p:cNvPicPr>
            <a:picLocks noChangeAspect="1"/>
          </p:cNvPicPr>
          <p:nvPr/>
        </p:nvPicPr>
        <p:blipFill>
          <a:blip r:embed="rId2"/>
          <a:stretch>
            <a:fillRect/>
          </a:stretch>
        </p:blipFill>
        <p:spPr>
          <a:xfrm>
            <a:off x="825388" y="2281188"/>
            <a:ext cx="3562350" cy="1314450"/>
          </a:xfrm>
          <a:prstGeom prst="rect">
            <a:avLst/>
          </a:prstGeom>
        </p:spPr>
      </p:pic>
    </p:spTree>
    <p:extLst>
      <p:ext uri="{BB962C8B-B14F-4D97-AF65-F5344CB8AC3E}">
        <p14:creationId xmlns:p14="http://schemas.microsoft.com/office/powerpoint/2010/main" val="1663251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6573" y="778747"/>
            <a:ext cx="6808099" cy="2031325"/>
          </a:xfrm>
          <a:prstGeom prst="rect">
            <a:avLst/>
          </a:prstGeom>
        </p:spPr>
        <p:txBody>
          <a:bodyPr wrap="square">
            <a:spAutoFit/>
          </a:bodyPr>
          <a:lstStyle/>
          <a:p>
            <a:pPr lvl="0" eaLnBrk="0" fontAlgn="base" hangingPunct="0">
              <a:spcBef>
                <a:spcPct val="0"/>
              </a:spcBef>
              <a:spcAft>
                <a:spcPct val="0"/>
              </a:spcAft>
            </a:pPr>
            <a:r>
              <a:rPr lang="en-US" altLang="en-US" dirty="0">
                <a:latin typeface="Arial" panose="020B0604020202020204" pitchFamily="34" charset="0"/>
              </a:rPr>
              <a:t>• Use this to determine stock price's probability of above or below strike price of an option.</a:t>
            </a:r>
            <a:br>
              <a:rPr lang="en-US" altLang="en-US" dirty="0">
                <a:latin typeface="Arial" panose="020B0604020202020204" pitchFamily="34" charset="0"/>
              </a:rPr>
            </a:br>
            <a:r>
              <a:rPr lang="en-US" altLang="en-US" dirty="0">
                <a:latin typeface="Arial" panose="020B0604020202020204" pitchFamily="34" charset="0"/>
              </a:rPr>
              <a:t>• Determine the rate of growth required for current stock price to reach strike price.</a:t>
            </a:r>
            <a:br>
              <a:rPr lang="en-US" altLang="en-US" dirty="0">
                <a:latin typeface="Arial" panose="020B0604020202020204" pitchFamily="34" charset="0"/>
              </a:rPr>
            </a:br>
            <a:r>
              <a:rPr lang="en-US" altLang="en-US" dirty="0">
                <a:latin typeface="Arial" panose="020B0604020202020204" pitchFamily="34" charset="0"/>
              </a:rPr>
              <a:t>• Determine standard deviation from expected rate of growth, known as the standard Z score.</a:t>
            </a:r>
            <a:br>
              <a:rPr lang="en-US" altLang="en-US" dirty="0">
                <a:latin typeface="Arial" panose="020B0604020202020204" pitchFamily="34" charset="0"/>
              </a:rPr>
            </a:br>
            <a:r>
              <a:rPr lang="en-US" altLang="en-US" dirty="0">
                <a:latin typeface="Arial" panose="020B0604020202020204" pitchFamily="34" charset="0"/>
              </a:rPr>
              <a:t>• Z score is probability, defined in statistics.</a:t>
            </a:r>
          </a:p>
        </p:txBody>
      </p:sp>
      <p:pic>
        <p:nvPicPr>
          <p:cNvPr id="4" name="Picture 3"/>
          <p:cNvPicPr>
            <a:picLocks noChangeAspect="1"/>
          </p:cNvPicPr>
          <p:nvPr/>
        </p:nvPicPr>
        <p:blipFill>
          <a:blip r:embed="rId2"/>
          <a:stretch>
            <a:fillRect/>
          </a:stretch>
        </p:blipFill>
        <p:spPr>
          <a:xfrm>
            <a:off x="1327840" y="2861967"/>
            <a:ext cx="7335285" cy="3629296"/>
          </a:xfrm>
          <a:prstGeom prst="rect">
            <a:avLst/>
          </a:prstGeom>
        </p:spPr>
      </p:pic>
      <p:sp>
        <p:nvSpPr>
          <p:cNvPr id="5" name="Rectangle 4"/>
          <p:cNvSpPr/>
          <p:nvPr/>
        </p:nvSpPr>
        <p:spPr>
          <a:xfrm>
            <a:off x="3017121" y="6491263"/>
            <a:ext cx="3956724" cy="369332"/>
          </a:xfrm>
          <a:prstGeom prst="rect">
            <a:avLst/>
          </a:prstGeom>
        </p:spPr>
        <p:txBody>
          <a:bodyPr wrap="none">
            <a:spAutoFit/>
          </a:bodyPr>
          <a:lstStyle/>
          <a:p>
            <a:r>
              <a:rPr lang="en-US" dirty="0"/>
              <a:t>Figure of a probability distribution curve</a:t>
            </a:r>
          </a:p>
        </p:txBody>
      </p:sp>
      <p:pic>
        <p:nvPicPr>
          <p:cNvPr id="6" name="Picture 5"/>
          <p:cNvPicPr>
            <a:picLocks noChangeAspect="1"/>
          </p:cNvPicPr>
          <p:nvPr/>
        </p:nvPicPr>
        <p:blipFill>
          <a:blip r:embed="rId3"/>
          <a:stretch>
            <a:fillRect/>
          </a:stretch>
        </p:blipFill>
        <p:spPr>
          <a:xfrm>
            <a:off x="7655066" y="381142"/>
            <a:ext cx="4122345" cy="2735388"/>
          </a:xfrm>
          <a:prstGeom prst="rect">
            <a:avLst/>
          </a:prstGeom>
        </p:spPr>
      </p:pic>
      <p:pic>
        <p:nvPicPr>
          <p:cNvPr id="7" name="Picture 6"/>
          <p:cNvPicPr>
            <a:picLocks noChangeAspect="1"/>
          </p:cNvPicPr>
          <p:nvPr/>
        </p:nvPicPr>
        <p:blipFill>
          <a:blip r:embed="rId4"/>
          <a:stretch>
            <a:fillRect/>
          </a:stretch>
        </p:blipFill>
        <p:spPr>
          <a:xfrm>
            <a:off x="8771035" y="4491789"/>
            <a:ext cx="3420965" cy="2366211"/>
          </a:xfrm>
          <a:prstGeom prst="rect">
            <a:avLst/>
          </a:prstGeom>
        </p:spPr>
      </p:pic>
    </p:spTree>
    <p:extLst>
      <p:ext uri="{BB962C8B-B14F-4D97-AF65-F5344CB8AC3E}">
        <p14:creationId xmlns:p14="http://schemas.microsoft.com/office/powerpoint/2010/main" val="275515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B4F8-AE58-CB52-06D3-D3A490235134}"/>
              </a:ext>
            </a:extLst>
          </p:cNvPr>
          <p:cNvSpPr>
            <a:spLocks noGrp="1"/>
          </p:cNvSpPr>
          <p:nvPr>
            <p:ph type="title"/>
          </p:nvPr>
        </p:nvSpPr>
        <p:spPr/>
        <p:txBody>
          <a:bodyPr/>
          <a:lstStyle/>
          <a:p>
            <a:r>
              <a:rPr lang="en-US" dirty="0"/>
              <a:t>Option Pricing  Model</a:t>
            </a:r>
          </a:p>
        </p:txBody>
      </p:sp>
      <p:sp>
        <p:nvSpPr>
          <p:cNvPr id="3" name="Content Placeholder 2">
            <a:extLst>
              <a:ext uri="{FF2B5EF4-FFF2-40B4-BE49-F238E27FC236}">
                <a16:creationId xmlns:a16="http://schemas.microsoft.com/office/drawing/2014/main" id="{535C08E3-B38C-838F-37B7-BFB1D612108D}"/>
              </a:ext>
            </a:extLst>
          </p:cNvPr>
          <p:cNvSpPr>
            <a:spLocks noGrp="1"/>
          </p:cNvSpPr>
          <p:nvPr>
            <p:ph idx="1"/>
          </p:nvPr>
        </p:nvSpPr>
        <p:spPr/>
        <p:txBody>
          <a:bodyPr/>
          <a:lstStyle/>
          <a:p>
            <a:r>
              <a:rPr lang="en-US" dirty="0"/>
              <a:t>Option pricing was first started at the beginning of the twentieth century by Louis </a:t>
            </a:r>
            <a:r>
              <a:rPr lang="en-US" dirty="0" err="1"/>
              <a:t>Bachelier</a:t>
            </a:r>
            <a:r>
              <a:rPr lang="en-US" dirty="0"/>
              <a:t>.</a:t>
            </a:r>
          </a:p>
          <a:p>
            <a:r>
              <a:rPr lang="en-US" dirty="0"/>
              <a:t>In 1960s, significant progress had been made on valuation of option pricing, which were reflected on the great works done by some financial economists. </a:t>
            </a:r>
          </a:p>
          <a:p>
            <a:r>
              <a:rPr lang="en-US" dirty="0"/>
              <a:t>The term "option pricing model" refers to a mathematical framework or formula used to calculate the theoretical price of an option.</a:t>
            </a:r>
          </a:p>
          <a:p>
            <a:pPr marL="0" indent="0">
              <a:buNone/>
            </a:pPr>
            <a:endParaRPr lang="en-US" dirty="0"/>
          </a:p>
          <a:p>
            <a:endParaRPr lang="en-US" dirty="0"/>
          </a:p>
        </p:txBody>
      </p:sp>
    </p:spTree>
    <p:extLst>
      <p:ext uri="{BB962C8B-B14F-4D97-AF65-F5344CB8AC3E}">
        <p14:creationId xmlns:p14="http://schemas.microsoft.com/office/powerpoint/2010/main" val="1564864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811" y="365125"/>
            <a:ext cx="9967622" cy="573129"/>
          </a:xfrm>
        </p:spPr>
        <p:txBody>
          <a:bodyPr>
            <a:normAutofit fontScale="90000"/>
          </a:bodyPr>
          <a:lstStyle/>
          <a:p>
            <a:r>
              <a:rPr lang="en-US" dirty="0"/>
              <a:t>“Strike Price” parameter</a:t>
            </a:r>
          </a:p>
        </p:txBody>
      </p:sp>
      <p:sp>
        <p:nvSpPr>
          <p:cNvPr id="4" name="Rectangle 1"/>
          <p:cNvSpPr>
            <a:spLocks noGrp="1" noChangeArrowheads="1"/>
          </p:cNvSpPr>
          <p:nvPr>
            <p:ph idx="1"/>
          </p:nvPr>
        </p:nvSpPr>
        <p:spPr bwMode="auto">
          <a:xfrm>
            <a:off x="255624" y="1666448"/>
            <a:ext cx="98015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Strike price is the fixed price at which an option owner can buy or sell the underlying security.</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461176" y="2192898"/>
            <a:ext cx="9756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To calculate strike price in frontier markets, a mathematical method is used, based on the lognormal distribution.         </a:t>
            </a:r>
          </a:p>
        </p:txBody>
      </p:sp>
      <p:pic>
        <p:nvPicPr>
          <p:cNvPr id="6" name="Picture 5"/>
          <p:cNvPicPr>
            <a:picLocks noChangeAspect="1"/>
          </p:cNvPicPr>
          <p:nvPr/>
        </p:nvPicPr>
        <p:blipFill>
          <a:blip r:embed="rId2"/>
          <a:stretch>
            <a:fillRect/>
          </a:stretch>
        </p:blipFill>
        <p:spPr>
          <a:xfrm>
            <a:off x="320040" y="3203713"/>
            <a:ext cx="3505200" cy="609600"/>
          </a:xfrm>
          <a:prstGeom prst="rect">
            <a:avLst/>
          </a:prstGeom>
        </p:spPr>
      </p:pic>
      <p:pic>
        <p:nvPicPr>
          <p:cNvPr id="7" name="Picture 6"/>
          <p:cNvPicPr>
            <a:picLocks noChangeAspect="1"/>
          </p:cNvPicPr>
          <p:nvPr/>
        </p:nvPicPr>
        <p:blipFill>
          <a:blip r:embed="rId3"/>
          <a:stretch>
            <a:fillRect/>
          </a:stretch>
        </p:blipFill>
        <p:spPr>
          <a:xfrm>
            <a:off x="235972" y="3730163"/>
            <a:ext cx="5103329" cy="1715274"/>
          </a:xfrm>
          <a:prstGeom prst="rect">
            <a:avLst/>
          </a:prstGeom>
        </p:spPr>
      </p:pic>
      <p:sp>
        <p:nvSpPr>
          <p:cNvPr id="8" name="Rectangle 7"/>
          <p:cNvSpPr/>
          <p:nvPr/>
        </p:nvSpPr>
        <p:spPr>
          <a:xfrm>
            <a:off x="3624485" y="3285959"/>
            <a:ext cx="6024406" cy="369332"/>
          </a:xfrm>
          <a:prstGeom prst="rect">
            <a:avLst/>
          </a:prstGeom>
        </p:spPr>
        <p:txBody>
          <a:bodyPr wrap="none">
            <a:spAutoFit/>
          </a:bodyPr>
          <a:lstStyle/>
          <a:p>
            <a:pPr lvl="0" eaLnBrk="0" fontAlgn="base" hangingPunct="0">
              <a:spcBef>
                <a:spcPct val="0"/>
              </a:spcBef>
              <a:spcAft>
                <a:spcPct val="0"/>
              </a:spcAft>
            </a:pPr>
            <a:r>
              <a:rPr lang="en-US" altLang="en-US" dirty="0">
                <a:latin typeface="Arial" panose="020B0604020202020204" pitchFamily="34" charset="0"/>
              </a:rPr>
              <a:t>.         K= </a:t>
            </a:r>
            <a:r>
              <a:rPr lang="en-US" dirty="0"/>
              <a:t>𝑇𝑜𝑑𝑎𝑦′𝑠 𝑐𝑙𝑜𝑠𝑒 𝑝𝑟𝑖𝑐e , S= 𝑌𝑒𝑠𝑡𝑒𝑟𝑑𝑎𝑦 ′𝑠 𝑐𝑙𝑜𝑠𝑒 𝑝𝑟𝑖𝑐𝑒</a:t>
            </a:r>
            <a:endParaRPr lang="en-US" altLang="en-US" dirty="0">
              <a:latin typeface="Arial" panose="020B0604020202020204" pitchFamily="34" charset="0"/>
            </a:endParaRPr>
          </a:p>
        </p:txBody>
      </p:sp>
    </p:spTree>
    <p:extLst>
      <p:ext uri="{BB962C8B-B14F-4D97-AF65-F5344CB8AC3E}">
        <p14:creationId xmlns:p14="http://schemas.microsoft.com/office/powerpoint/2010/main" val="3575614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1912"/>
          </a:xfrm>
        </p:spPr>
        <p:txBody>
          <a:bodyPr/>
          <a:lstStyle/>
          <a:p>
            <a:r>
              <a:rPr lang="en-US" dirty="0"/>
              <a:t>“Time” parameter</a:t>
            </a:r>
          </a:p>
        </p:txBody>
      </p:sp>
      <p:sp>
        <p:nvSpPr>
          <p:cNvPr id="3" name="Content Placeholder 2"/>
          <p:cNvSpPr>
            <a:spLocks noGrp="1"/>
          </p:cNvSpPr>
          <p:nvPr>
            <p:ph idx="1"/>
          </p:nvPr>
        </p:nvSpPr>
        <p:spPr>
          <a:xfrm>
            <a:off x="1103312" y="2052918"/>
            <a:ext cx="9949699" cy="4195481"/>
          </a:xfrm>
        </p:spPr>
        <p:txBody>
          <a:bodyPr/>
          <a:lstStyle/>
          <a:p>
            <a:r>
              <a:rPr lang="en-US" dirty="0"/>
              <a:t>Considered date of year and month (in days, counted from January )/ 261 days of trading days in a year  </a:t>
            </a:r>
            <a:br>
              <a:rPr lang="en-US" dirty="0"/>
            </a:br>
            <a:br>
              <a:rPr lang="en-US" dirty="0"/>
            </a:br>
            <a:br>
              <a:rPr lang="en-US" dirty="0"/>
            </a:br>
            <a:r>
              <a:rPr lang="en-US" dirty="0"/>
              <a:t>Ex : Buyer buy a Stock in June 1</a:t>
            </a:r>
            <a:r>
              <a:rPr lang="en-US" baseline="30000" dirty="0"/>
              <a:t>st</a:t>
            </a:r>
            <a:r>
              <a:rPr lang="en-US" dirty="0"/>
              <a:t>  so January to June = 109.75 days </a:t>
            </a:r>
            <a:br>
              <a:rPr lang="en-US" dirty="0"/>
            </a:br>
            <a:r>
              <a:rPr lang="en-US" dirty="0"/>
              <a:t>𝑇𝑖𝑚𝑒 𝑖𝑛𝑝𝑢𝑡 𝑖𝑛 𝐵𝑆 𝑒𝑞𝑢𝑎𝑡𝑖𝑜𝑛 = 109.75/261 = 0.4204 </a:t>
            </a:r>
          </a:p>
        </p:txBody>
      </p:sp>
    </p:spTree>
    <p:extLst>
      <p:ext uri="{BB962C8B-B14F-4D97-AF65-F5344CB8AC3E}">
        <p14:creationId xmlns:p14="http://schemas.microsoft.com/office/powerpoint/2010/main" val="41323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7571"/>
          </a:xfrm>
        </p:spPr>
        <p:txBody>
          <a:bodyPr/>
          <a:lstStyle/>
          <a:p>
            <a:r>
              <a:rPr lang="en-US" dirty="0"/>
              <a:t>‘Volatility’ parameter</a:t>
            </a:r>
          </a:p>
        </p:txBody>
      </p:sp>
      <p:sp>
        <p:nvSpPr>
          <p:cNvPr id="4" name="Rectangle 1"/>
          <p:cNvSpPr>
            <a:spLocks noGrp="1" noChangeArrowheads="1"/>
          </p:cNvSpPr>
          <p:nvPr>
            <p:ph idx="1"/>
          </p:nvPr>
        </p:nvSpPr>
        <p:spPr bwMode="auto">
          <a:xfrm>
            <a:off x="838200" y="1996404"/>
            <a:ext cx="75937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Volatility is a key parameter in derivative markets, directly related to stock price movements.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Increased volatility widens the range of share prices.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Options are non-linear securities traded by traders with volatility information.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Profits are made by exploiting stocks moving at higher margins due to higher volatility, but also high asset price risk.</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Volatility types include historical and implied volatility.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Implied volatility comes from the market, matching the Black-Scholes price.</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Historical volatility is derived from past market prices, used by traders to trade options.</a:t>
            </a:r>
          </a:p>
        </p:txBody>
      </p:sp>
    </p:spTree>
    <p:extLst>
      <p:ext uri="{BB962C8B-B14F-4D97-AF65-F5344CB8AC3E}">
        <p14:creationId xmlns:p14="http://schemas.microsoft.com/office/powerpoint/2010/main" val="243300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905" y="63814"/>
            <a:ext cx="12069095" cy="2862322"/>
          </a:xfrm>
          <a:prstGeom prst="rect">
            <a:avLst/>
          </a:prstGeom>
        </p:spPr>
        <p:txBody>
          <a:bodyPr wrap="square">
            <a:spAutoFit/>
          </a:bodyPr>
          <a:lstStyle/>
          <a:p>
            <a:r>
              <a:rPr lang="en-US" dirty="0"/>
              <a:t>𝜎 = Standard deviation of log returns (Volatility) </a:t>
            </a:r>
            <a:br>
              <a:rPr lang="en-US" dirty="0"/>
            </a:br>
            <a:r>
              <a:rPr lang="en-US" dirty="0"/>
              <a:t> 𝑉𝑜𝑙𝑎𝑡𝑖𝑙𝑖𝑡𝑦 𝑜𝑓 𝑡ℎ𝑒 𝑟𝑒𝑙𝑎𝑡𝑖𝑣𝑒 𝑝𝑟𝑖𝑐𝑒 𝑐ℎ𝑎𝑛𝑔𝑒 𝑜𝑓 𝑡ℎ𝑒 𝑢𝑛𝑑𝑒𝑟𝑙𝑦𝑖𝑛𝑔 𝑠𝑡𝑜𝑐𝑘 𝑝𝑟𝑖𝑐e  . Here stock 1 as a v1 and stock 2 as v2.</a:t>
            </a:r>
            <a:br>
              <a:rPr lang="en-US" dirty="0"/>
            </a:br>
            <a:r>
              <a:rPr lang="en-US" dirty="0"/>
              <a:t>v2 is more volatile cause it jumps over v1 . If you look at the how dispersed the returns are away from there mean</a:t>
            </a:r>
            <a:br>
              <a:rPr lang="en-US" dirty="0"/>
            </a:br>
            <a:r>
              <a:rPr lang="en-US" dirty="0"/>
              <a:t>the  return have more dispersion  , It will have a higher standard </a:t>
            </a:r>
            <a:r>
              <a:rPr lang="en-US" dirty="0" err="1"/>
              <a:t>daviation</a:t>
            </a:r>
            <a:r>
              <a:rPr lang="en-US" dirty="0"/>
              <a:t> . So v1 have higher volatility &amp; v2 have </a:t>
            </a:r>
            <a:br>
              <a:rPr lang="en-US" dirty="0"/>
            </a:br>
            <a:r>
              <a:rPr lang="en-US" dirty="0"/>
              <a:t>lower volatility . </a:t>
            </a:r>
            <a:br>
              <a:rPr lang="en-US" dirty="0"/>
            </a:br>
            <a:br>
              <a:rPr lang="en-US" dirty="0"/>
            </a:br>
            <a:br>
              <a:rPr lang="en-US" dirty="0"/>
            </a:br>
            <a:r>
              <a:rPr lang="en-US" dirty="0"/>
              <a:t>‘Volatility’ parameter  =     </a:t>
            </a:r>
            <a:br>
              <a:rPr lang="en-US" dirty="0"/>
            </a:br>
            <a:br>
              <a:rPr lang="en-US" dirty="0"/>
            </a:br>
            <a:r>
              <a:rPr lang="en-US" dirty="0"/>
              <a:t>The 2</a:t>
            </a:r>
            <a:r>
              <a:rPr lang="en-US" baseline="30000" dirty="0"/>
              <a:t>nd</a:t>
            </a:r>
            <a:r>
              <a:rPr lang="en-US" dirty="0"/>
              <a:t> method to get volatility  is The method is using MATLAB Simulink</a:t>
            </a:r>
          </a:p>
        </p:txBody>
      </p:sp>
      <p:pic>
        <p:nvPicPr>
          <p:cNvPr id="3" name="Picture 2"/>
          <p:cNvPicPr>
            <a:picLocks noChangeAspect="1"/>
          </p:cNvPicPr>
          <p:nvPr/>
        </p:nvPicPr>
        <p:blipFill>
          <a:blip r:embed="rId3"/>
          <a:stretch>
            <a:fillRect/>
          </a:stretch>
        </p:blipFill>
        <p:spPr>
          <a:xfrm>
            <a:off x="56644" y="3814473"/>
            <a:ext cx="2738572" cy="2731604"/>
          </a:xfrm>
          <a:prstGeom prst="rect">
            <a:avLst/>
          </a:prstGeom>
        </p:spPr>
      </p:pic>
      <p:pic>
        <p:nvPicPr>
          <p:cNvPr id="4" name="Picture 3"/>
          <p:cNvPicPr>
            <a:picLocks noChangeAspect="1"/>
          </p:cNvPicPr>
          <p:nvPr/>
        </p:nvPicPr>
        <p:blipFill>
          <a:blip r:embed="rId4"/>
          <a:stretch>
            <a:fillRect/>
          </a:stretch>
        </p:blipFill>
        <p:spPr>
          <a:xfrm>
            <a:off x="3687632" y="3660088"/>
            <a:ext cx="8265132" cy="3134098"/>
          </a:xfrm>
          <a:prstGeom prst="rect">
            <a:avLst/>
          </a:prstGeom>
        </p:spPr>
      </p:pic>
    </p:spTree>
    <p:extLst>
      <p:ext uri="{BB962C8B-B14F-4D97-AF65-F5344CB8AC3E}">
        <p14:creationId xmlns:p14="http://schemas.microsoft.com/office/powerpoint/2010/main" val="2183821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158698" y="0"/>
            <a:ext cx="12443464" cy="6857999"/>
          </a:xfrm>
          <a:prstGeom prst="rect">
            <a:avLst/>
          </a:prstGeom>
        </p:spPr>
      </p:pic>
    </p:spTree>
    <p:extLst>
      <p:ext uri="{BB962C8B-B14F-4D97-AF65-F5344CB8AC3E}">
        <p14:creationId xmlns:p14="http://schemas.microsoft.com/office/powerpoint/2010/main" val="2787968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46637"/>
            <a:ext cx="12192000" cy="6987229"/>
          </a:xfrm>
          <a:prstGeom prst="rect">
            <a:avLst/>
          </a:prstGeom>
        </p:spPr>
      </p:pic>
    </p:spTree>
    <p:extLst>
      <p:ext uri="{BB962C8B-B14F-4D97-AF65-F5344CB8AC3E}">
        <p14:creationId xmlns:p14="http://schemas.microsoft.com/office/powerpoint/2010/main" val="247502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52714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264672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81884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300667" cy="6858000"/>
          </a:xfrm>
          <a:prstGeom prst="rect">
            <a:avLst/>
          </a:prstGeom>
        </p:spPr>
      </p:pic>
    </p:spTree>
    <p:extLst>
      <p:ext uri="{BB962C8B-B14F-4D97-AF65-F5344CB8AC3E}">
        <p14:creationId xmlns:p14="http://schemas.microsoft.com/office/powerpoint/2010/main" val="332605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E182-BE73-5C37-01C0-8FBBEAA5CA34}"/>
              </a:ext>
            </a:extLst>
          </p:cNvPr>
          <p:cNvSpPr>
            <a:spLocks noGrp="1"/>
          </p:cNvSpPr>
          <p:nvPr>
            <p:ph type="title"/>
          </p:nvPr>
        </p:nvSpPr>
        <p:spPr/>
        <p:txBody>
          <a:bodyPr/>
          <a:lstStyle/>
          <a:p>
            <a:r>
              <a:rPr lang="en-US" dirty="0"/>
              <a:t>BSOPM</a:t>
            </a:r>
          </a:p>
        </p:txBody>
      </p:sp>
      <p:sp>
        <p:nvSpPr>
          <p:cNvPr id="3" name="Content Placeholder 2">
            <a:extLst>
              <a:ext uri="{FF2B5EF4-FFF2-40B4-BE49-F238E27FC236}">
                <a16:creationId xmlns:a16="http://schemas.microsoft.com/office/drawing/2014/main" id="{FC8C56C7-A2CD-DBAB-B496-40BD1591F910}"/>
              </a:ext>
            </a:extLst>
          </p:cNvPr>
          <p:cNvSpPr>
            <a:spLocks noGrp="1"/>
          </p:cNvSpPr>
          <p:nvPr>
            <p:ph idx="1"/>
          </p:nvPr>
        </p:nvSpPr>
        <p:spPr>
          <a:xfrm>
            <a:off x="1023799" y="1331259"/>
            <a:ext cx="8946541" cy="4195481"/>
          </a:xfrm>
        </p:spPr>
        <p:txBody>
          <a:bodyPr/>
          <a:lstStyle/>
          <a:p>
            <a:r>
              <a:rPr lang="en-US" sz="2400" dirty="0"/>
              <a:t>One of the most basic and powerful tools in financial mathematics is the Black-Scholes equation, which is used to find the prices of assets. </a:t>
            </a:r>
          </a:p>
          <a:p>
            <a:r>
              <a:rPr lang="en-US" sz="2400" dirty="0"/>
              <a:t>The Black-Scholes option pricing model is specifically designed for European-style options, which can only be exercised at expiration</a:t>
            </a:r>
            <a:r>
              <a:rPr lang="en-US" dirty="0"/>
              <a:t>.</a:t>
            </a:r>
          </a:p>
        </p:txBody>
      </p:sp>
      <p:pic>
        <p:nvPicPr>
          <p:cNvPr id="5" name="Picture 4">
            <a:extLst>
              <a:ext uri="{FF2B5EF4-FFF2-40B4-BE49-F238E27FC236}">
                <a16:creationId xmlns:a16="http://schemas.microsoft.com/office/drawing/2014/main" id="{060B1C58-85C0-686F-62F8-FDDAA8DF0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52" y="4031467"/>
            <a:ext cx="11058939" cy="2707264"/>
          </a:xfrm>
          <a:prstGeom prst="rect">
            <a:avLst/>
          </a:prstGeom>
        </p:spPr>
      </p:pic>
    </p:spTree>
    <p:extLst>
      <p:ext uri="{BB962C8B-B14F-4D97-AF65-F5344CB8AC3E}">
        <p14:creationId xmlns:p14="http://schemas.microsoft.com/office/powerpoint/2010/main" val="2310296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711016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0572" y="1"/>
            <a:ext cx="12482571" cy="7023886"/>
          </a:xfrm>
          <a:prstGeom prst="rect">
            <a:avLst/>
          </a:prstGeom>
        </p:spPr>
      </p:pic>
    </p:spTree>
    <p:extLst>
      <p:ext uri="{BB962C8B-B14F-4D97-AF65-F5344CB8AC3E}">
        <p14:creationId xmlns:p14="http://schemas.microsoft.com/office/powerpoint/2010/main" val="2939472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plied Volatility in Python; Compute the Volatilities Implied by Option  Prices Observed in the Market using the SciPy Library | by Roi Polanitzer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23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635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Implied Volatility (IV)? | The Motley F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01" y="-1550118"/>
            <a:ext cx="13789383" cy="870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832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Each option has its own IV </a:t>
            </a:r>
            <a:br>
              <a:rPr lang="en-US" dirty="0"/>
            </a:br>
            <a:r>
              <a:rPr lang="en-US" dirty="0" err="1"/>
              <a:t>IV</a:t>
            </a:r>
            <a:r>
              <a:rPr lang="en-US" dirty="0"/>
              <a:t> is dynamic and its value decided by market</a:t>
            </a:r>
            <a:br>
              <a:rPr lang="en-US" dirty="0"/>
            </a:br>
            <a:r>
              <a:rPr lang="en-US" dirty="0"/>
              <a:t>IV is in % </a:t>
            </a:r>
            <a:br>
              <a:rPr lang="en-US" dirty="0"/>
            </a:br>
            <a:r>
              <a:rPr lang="en-US" dirty="0"/>
              <a:t>Exchange publishes IV  </a:t>
            </a:r>
            <a:br>
              <a:rPr lang="en-US" dirty="0"/>
            </a:br>
            <a:br>
              <a:rPr lang="en-US" dirty="0"/>
            </a:br>
            <a:r>
              <a:rPr lang="en-US" dirty="0"/>
              <a:t>Ex : A  option  IV increase 19% to 25% than there will be long movement in that specific stock price , If it decrease 19% to 15% now the stock price movement will be small . This is the reason IV is used to predict range of stock . </a:t>
            </a:r>
            <a:br>
              <a:rPr lang="en-US" dirty="0"/>
            </a:br>
            <a:br>
              <a:rPr lang="en-US" dirty="0"/>
            </a:br>
            <a:endParaRPr lang="en-US" dirty="0"/>
          </a:p>
        </p:txBody>
      </p:sp>
    </p:spTree>
    <p:extLst>
      <p:ext uri="{BB962C8B-B14F-4D97-AF65-F5344CB8AC3E}">
        <p14:creationId xmlns:p14="http://schemas.microsoft.com/office/powerpoint/2010/main" val="3602726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Stock Price ↓      IV ↑  </a:t>
            </a:r>
            <a:br>
              <a:rPr lang="en-US" dirty="0"/>
            </a:br>
            <a:br>
              <a:rPr lang="en-US" dirty="0"/>
            </a:br>
            <a:r>
              <a:rPr lang="en-US" dirty="0"/>
              <a:t>Whenever option premium increasing IV must be increasing </a:t>
            </a:r>
            <a:br>
              <a:rPr lang="en-US" dirty="0"/>
            </a:br>
            <a:br>
              <a:rPr lang="en-US" dirty="0"/>
            </a:br>
            <a:r>
              <a:rPr lang="en-US" dirty="0"/>
              <a:t>for call option = Spot ↑     IV ↑ </a:t>
            </a:r>
            <a:br>
              <a:rPr lang="en-US" dirty="0"/>
            </a:br>
            <a:r>
              <a:rPr lang="en-US" dirty="0"/>
              <a:t>&amp; for Put option = Spot ↓ IV↑          (These are for option buyer  )    </a:t>
            </a:r>
            <a:br>
              <a:rPr lang="en-US" dirty="0"/>
            </a:br>
            <a:r>
              <a:rPr lang="en-US" dirty="0"/>
              <a:t>                                                                    (For seller vice versa)          </a:t>
            </a:r>
          </a:p>
        </p:txBody>
      </p:sp>
    </p:spTree>
    <p:extLst>
      <p:ext uri="{BB962C8B-B14F-4D97-AF65-F5344CB8AC3E}">
        <p14:creationId xmlns:p14="http://schemas.microsoft.com/office/powerpoint/2010/main" val="930514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Implied Volatility? IV Options Explained, 58% O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34" y="94711"/>
            <a:ext cx="5073707" cy="30762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Implied Volatility? IV Options Explained, 58% O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998" y="3347499"/>
            <a:ext cx="7021002" cy="351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461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panose="020B0604020202020204" pitchFamily="34" charset="0"/>
              </a:rPr>
              <a:t>MATLAB Simulink Approach for Stock Volatility Analysis</a:t>
            </a:r>
            <a:endParaRPr lang="en-US" dirty="0"/>
          </a:p>
        </p:txBody>
      </p:sp>
      <p:sp>
        <p:nvSpPr>
          <p:cNvPr id="4" name="Rectangle 1"/>
          <p:cNvSpPr>
            <a:spLocks noGrp="1" noChangeArrowheads="1"/>
          </p:cNvSpPr>
          <p:nvPr>
            <p:ph idx="1"/>
          </p:nvPr>
        </p:nvSpPr>
        <p:spPr bwMode="auto">
          <a:xfrm>
            <a:off x="766639" y="1867825"/>
            <a:ext cx="1025473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Uses MATLAB to provide standard deviation directly in data statistics.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Calculates volatility by comparing the close price of a month and corresponding dates.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Displays min, max, mean, media, mode, standard deviation, and range of prices in data statistics.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Calculates volatility for each month over a year.</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Combines the volatility of twelve months of one year for the Black-Scholes equation.</a:t>
            </a:r>
          </a:p>
        </p:txBody>
      </p:sp>
      <p:pic>
        <p:nvPicPr>
          <p:cNvPr id="5" name="Picture 4"/>
          <p:cNvPicPr>
            <a:picLocks noChangeAspect="1"/>
          </p:cNvPicPr>
          <p:nvPr/>
        </p:nvPicPr>
        <p:blipFill>
          <a:blip r:embed="rId2"/>
          <a:stretch>
            <a:fillRect/>
          </a:stretch>
        </p:blipFill>
        <p:spPr>
          <a:xfrm>
            <a:off x="838200" y="3713259"/>
            <a:ext cx="9657522" cy="3085105"/>
          </a:xfrm>
          <a:prstGeom prst="rect">
            <a:avLst/>
          </a:prstGeom>
        </p:spPr>
      </p:pic>
    </p:spTree>
    <p:extLst>
      <p:ext uri="{BB962C8B-B14F-4D97-AF65-F5344CB8AC3E}">
        <p14:creationId xmlns:p14="http://schemas.microsoft.com/office/powerpoint/2010/main" val="1470313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0631D-D962-8989-D613-368797AF873D}"/>
              </a:ext>
            </a:extLst>
          </p:cNvPr>
          <p:cNvSpPr>
            <a:spLocks noGrp="1"/>
          </p:cNvSpPr>
          <p:nvPr>
            <p:ph type="title"/>
          </p:nvPr>
        </p:nvSpPr>
        <p:spPr/>
        <p:txBody>
          <a:bodyPr/>
          <a:lstStyle/>
          <a:p>
            <a:r>
              <a:rPr lang="en-US" dirty="0"/>
              <a:t>Dividend Yield</a:t>
            </a:r>
          </a:p>
        </p:txBody>
      </p:sp>
      <p:sp>
        <p:nvSpPr>
          <p:cNvPr id="3" name="Content Placeholder 2">
            <a:extLst>
              <a:ext uri="{FF2B5EF4-FFF2-40B4-BE49-F238E27FC236}">
                <a16:creationId xmlns:a16="http://schemas.microsoft.com/office/drawing/2014/main" id="{1C24A9E4-B0ED-09FB-C6A1-951FDADA406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1234BD52-C7E9-6A61-A895-2D5876E40B08}"/>
              </a:ext>
            </a:extLst>
          </p:cNvPr>
          <p:cNvSpPr/>
          <p:nvPr/>
        </p:nvSpPr>
        <p:spPr>
          <a:xfrm>
            <a:off x="1103312" y="2052919"/>
            <a:ext cx="8946541" cy="419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19B66EA-A786-E595-52FF-34E04A1B433B}"/>
              </a:ext>
            </a:extLst>
          </p:cNvPr>
          <p:cNvPicPr>
            <a:picLocks noChangeAspect="1"/>
          </p:cNvPicPr>
          <p:nvPr/>
        </p:nvPicPr>
        <p:blipFill>
          <a:blip r:embed="rId2"/>
          <a:stretch>
            <a:fillRect/>
          </a:stretch>
        </p:blipFill>
        <p:spPr>
          <a:xfrm>
            <a:off x="1103311" y="1570383"/>
            <a:ext cx="10177602" cy="4678016"/>
          </a:xfrm>
          <a:prstGeom prst="rect">
            <a:avLst/>
          </a:prstGeom>
        </p:spPr>
      </p:pic>
    </p:spTree>
    <p:extLst>
      <p:ext uri="{BB962C8B-B14F-4D97-AF65-F5344CB8AC3E}">
        <p14:creationId xmlns:p14="http://schemas.microsoft.com/office/powerpoint/2010/main" val="2197545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6AC0-0D6E-754E-60EA-A1BCC2C3A280}"/>
              </a:ext>
            </a:extLst>
          </p:cNvPr>
          <p:cNvSpPr>
            <a:spLocks noGrp="1"/>
          </p:cNvSpPr>
          <p:nvPr>
            <p:ph type="title"/>
          </p:nvPr>
        </p:nvSpPr>
        <p:spPr/>
        <p:txBody>
          <a:bodyPr/>
          <a:lstStyle/>
          <a:p>
            <a:r>
              <a:rPr lang="en-US" dirty="0"/>
              <a:t>Dividend Yield</a:t>
            </a:r>
          </a:p>
        </p:txBody>
      </p:sp>
      <p:sp>
        <p:nvSpPr>
          <p:cNvPr id="3" name="Content Placeholder 2">
            <a:extLst>
              <a:ext uri="{FF2B5EF4-FFF2-40B4-BE49-F238E27FC236}">
                <a16:creationId xmlns:a16="http://schemas.microsoft.com/office/drawing/2014/main" id="{70302E00-7EE2-D78E-4079-9E7A5758A3BA}"/>
              </a:ext>
            </a:extLst>
          </p:cNvPr>
          <p:cNvSpPr>
            <a:spLocks noGrp="1"/>
          </p:cNvSpPr>
          <p:nvPr>
            <p:ph idx="1"/>
          </p:nvPr>
        </p:nvSpPr>
        <p:spPr>
          <a:xfrm>
            <a:off x="785007" y="1853248"/>
            <a:ext cx="9632208" cy="5437289"/>
          </a:xfrm>
        </p:spPr>
        <p:txBody>
          <a:bodyPr>
            <a:normAutofit/>
          </a:bodyPr>
          <a:lstStyle/>
          <a:p>
            <a:r>
              <a:rPr lang="en-US" sz="3600" dirty="0"/>
              <a:t>In our study, we utilized the Black-Scholes-Merton equation to determine the theoretical close price of stocks based on historical data.</a:t>
            </a:r>
          </a:p>
          <a:p>
            <a:r>
              <a:rPr lang="en-US" sz="3600" dirty="0"/>
              <a:t>We observed that as dividend yield increases, the theoretical close price decreases relative to the actual close price. </a:t>
            </a:r>
          </a:p>
        </p:txBody>
      </p:sp>
    </p:spTree>
    <p:extLst>
      <p:ext uri="{BB962C8B-B14F-4D97-AF65-F5344CB8AC3E}">
        <p14:creationId xmlns:p14="http://schemas.microsoft.com/office/powerpoint/2010/main" val="1811692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4C9C-9EA1-81DB-A929-90C5673440C6}"/>
              </a:ext>
            </a:extLst>
          </p:cNvPr>
          <p:cNvSpPr>
            <a:spLocks noGrp="1"/>
          </p:cNvSpPr>
          <p:nvPr>
            <p:ph type="title"/>
          </p:nvPr>
        </p:nvSpPr>
        <p:spPr>
          <a:xfrm>
            <a:off x="646111" y="250622"/>
            <a:ext cx="9404723" cy="1400530"/>
          </a:xfrm>
        </p:spPr>
        <p:txBody>
          <a:bodyPr/>
          <a:lstStyle/>
          <a:p>
            <a:r>
              <a:rPr lang="en-US" dirty="0"/>
              <a:t>Option Pricing Model</a:t>
            </a:r>
          </a:p>
        </p:txBody>
      </p:sp>
      <p:sp>
        <p:nvSpPr>
          <p:cNvPr id="3" name="Content Placeholder 2">
            <a:extLst>
              <a:ext uri="{FF2B5EF4-FFF2-40B4-BE49-F238E27FC236}">
                <a16:creationId xmlns:a16="http://schemas.microsoft.com/office/drawing/2014/main" id="{12CA75A8-0B4F-2DDD-3E4A-C3D08C698112}"/>
              </a:ext>
            </a:extLst>
          </p:cNvPr>
          <p:cNvSpPr>
            <a:spLocks noGrp="1"/>
          </p:cNvSpPr>
          <p:nvPr>
            <p:ph idx="1"/>
          </p:nvPr>
        </p:nvSpPr>
        <p:spPr>
          <a:xfrm>
            <a:off x="785260" y="1088823"/>
            <a:ext cx="8946541" cy="4195481"/>
          </a:xfrm>
        </p:spPr>
        <p:txBody>
          <a:bodyPr/>
          <a:lstStyle/>
          <a:p>
            <a:r>
              <a:rPr lang="en-US" dirty="0"/>
              <a:t>Developments of option pricing model, it has now became easier to trade options and so option pricing is no longer viewed as esoteric financial instrument . </a:t>
            </a:r>
          </a:p>
          <a:p>
            <a:endParaRPr lang="en-US" dirty="0"/>
          </a:p>
        </p:txBody>
      </p:sp>
      <p:pic>
        <p:nvPicPr>
          <p:cNvPr id="5" name="Picture 4">
            <a:extLst>
              <a:ext uri="{FF2B5EF4-FFF2-40B4-BE49-F238E27FC236}">
                <a16:creationId xmlns:a16="http://schemas.microsoft.com/office/drawing/2014/main" id="{CBBABA73-97BE-A595-6CE3-3CAC4849E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342" y="2067338"/>
            <a:ext cx="10333315" cy="4621697"/>
          </a:xfrm>
          <a:prstGeom prst="rect">
            <a:avLst/>
          </a:prstGeom>
        </p:spPr>
      </p:pic>
    </p:spTree>
    <p:extLst>
      <p:ext uri="{BB962C8B-B14F-4D97-AF65-F5344CB8AC3E}">
        <p14:creationId xmlns:p14="http://schemas.microsoft.com/office/powerpoint/2010/main" val="1285593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94E8-9C12-82AE-EECB-5328AFA8DF75}"/>
              </a:ext>
            </a:extLst>
          </p:cNvPr>
          <p:cNvSpPr>
            <a:spLocks noGrp="1"/>
          </p:cNvSpPr>
          <p:nvPr>
            <p:ph type="title"/>
          </p:nvPr>
        </p:nvSpPr>
        <p:spPr/>
        <p:txBody>
          <a:bodyPr/>
          <a:lstStyle/>
          <a:p>
            <a:r>
              <a:rPr lang="en-US" dirty="0"/>
              <a:t>Dividend Yield</a:t>
            </a:r>
          </a:p>
        </p:txBody>
      </p:sp>
      <p:pic>
        <p:nvPicPr>
          <p:cNvPr id="5" name="Content Placeholder 4">
            <a:extLst>
              <a:ext uri="{FF2B5EF4-FFF2-40B4-BE49-F238E27FC236}">
                <a16:creationId xmlns:a16="http://schemas.microsoft.com/office/drawing/2014/main" id="{B06DDF48-7CF2-4530-55BD-DFAD33DBEA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896" y="1853248"/>
            <a:ext cx="10326503" cy="3830498"/>
          </a:xfrm>
        </p:spPr>
      </p:pic>
    </p:spTree>
    <p:extLst>
      <p:ext uri="{BB962C8B-B14F-4D97-AF65-F5344CB8AC3E}">
        <p14:creationId xmlns:p14="http://schemas.microsoft.com/office/powerpoint/2010/main" val="2149292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684583-5B78-5E81-ED02-F4CD90FC27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933684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30FD-0EE0-F977-CA1A-28D3AD01A44F}"/>
              </a:ext>
            </a:extLst>
          </p:cNvPr>
          <p:cNvSpPr>
            <a:spLocks noGrp="1"/>
          </p:cNvSpPr>
          <p:nvPr>
            <p:ph type="title"/>
          </p:nvPr>
        </p:nvSpPr>
        <p:spPr/>
        <p:txBody>
          <a:bodyPr/>
          <a:lstStyle/>
          <a:p>
            <a:endParaRPr lang="en-US" dirty="0"/>
          </a:p>
        </p:txBody>
      </p:sp>
      <p:pic>
        <p:nvPicPr>
          <p:cNvPr id="13" name="Content Placeholder 12">
            <a:extLst>
              <a:ext uri="{FF2B5EF4-FFF2-40B4-BE49-F238E27FC236}">
                <a16:creationId xmlns:a16="http://schemas.microsoft.com/office/drawing/2014/main" id="{16CEDD56-E5AF-1564-5D06-1F9FD1C6B1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8" y="-1"/>
            <a:ext cx="12220598" cy="6874087"/>
          </a:xfrm>
        </p:spPr>
      </p:pic>
    </p:spTree>
    <p:extLst>
      <p:ext uri="{BB962C8B-B14F-4D97-AF65-F5344CB8AC3E}">
        <p14:creationId xmlns:p14="http://schemas.microsoft.com/office/powerpoint/2010/main" val="3591526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37554-CA89-90D9-755D-D4FCA592947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6C6FD69-C1B6-6951-1687-D9F2501D7D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761516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960BB-866E-5CE3-1B48-A35C8C96B8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5BFB189-B813-1020-6881-16390BACC6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521721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75470-940C-DEB2-EB38-5BD00985186D}"/>
              </a:ext>
            </a:extLst>
          </p:cNvPr>
          <p:cNvSpPr>
            <a:spLocks noGrp="1"/>
          </p:cNvSpPr>
          <p:nvPr>
            <p:ph type="title"/>
          </p:nvPr>
        </p:nvSpPr>
        <p:spPr/>
        <p:txBody>
          <a:bodyPr/>
          <a:lstStyle/>
          <a:p>
            <a:r>
              <a:rPr lang="en-US" dirty="0"/>
              <a:t>Risk Free Interest Rate</a:t>
            </a:r>
          </a:p>
        </p:txBody>
      </p:sp>
      <p:sp>
        <p:nvSpPr>
          <p:cNvPr id="3" name="Content Placeholder 2">
            <a:extLst>
              <a:ext uri="{FF2B5EF4-FFF2-40B4-BE49-F238E27FC236}">
                <a16:creationId xmlns:a16="http://schemas.microsoft.com/office/drawing/2014/main" id="{11E67FBC-DF68-6309-8131-29F3CE8A3F20}"/>
              </a:ext>
            </a:extLst>
          </p:cNvPr>
          <p:cNvSpPr>
            <a:spLocks noGrp="1"/>
          </p:cNvSpPr>
          <p:nvPr>
            <p:ph idx="1"/>
          </p:nvPr>
        </p:nvSpPr>
        <p:spPr>
          <a:xfrm>
            <a:off x="646111" y="1714987"/>
            <a:ext cx="8946541" cy="4195481"/>
          </a:xfrm>
        </p:spPr>
        <p:txBody>
          <a:bodyPr>
            <a:normAutofit/>
          </a:bodyPr>
          <a:lstStyle/>
          <a:p>
            <a:r>
              <a:rPr lang="en-US" sz="2400" dirty="0"/>
              <a:t>In reality there is no term called risk free interest rate but the Black-Scholes-Merton PDE assumes that the short term interest rate is known and constant through time.</a:t>
            </a:r>
          </a:p>
          <a:p>
            <a:r>
              <a:rPr lang="en-US" sz="2400" dirty="0"/>
              <a:t>We have collected all data using Thomson Reuters software considering the treasury bills to be the risk free interest rates for all companies given by their corresponding central banks of the respective countries, table is given below .</a:t>
            </a:r>
          </a:p>
        </p:txBody>
      </p:sp>
    </p:spTree>
    <p:extLst>
      <p:ext uri="{BB962C8B-B14F-4D97-AF65-F5344CB8AC3E}">
        <p14:creationId xmlns:p14="http://schemas.microsoft.com/office/powerpoint/2010/main" val="2466484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F2F0-7257-9940-9DFA-BA2618D78C5B}"/>
              </a:ext>
            </a:extLst>
          </p:cNvPr>
          <p:cNvSpPr>
            <a:spLocks noGrp="1"/>
          </p:cNvSpPr>
          <p:nvPr>
            <p:ph type="title"/>
          </p:nvPr>
        </p:nvSpPr>
        <p:spPr>
          <a:xfrm>
            <a:off x="645130" y="84970"/>
            <a:ext cx="9404723" cy="1400530"/>
          </a:xfrm>
        </p:spPr>
        <p:txBody>
          <a:bodyPr/>
          <a:lstStyle/>
          <a:p>
            <a:r>
              <a:rPr lang="en-US" dirty="0"/>
              <a:t>Risk Free Interest Rate</a:t>
            </a:r>
          </a:p>
        </p:txBody>
      </p:sp>
      <p:pic>
        <p:nvPicPr>
          <p:cNvPr id="5" name="Content Placeholder 4">
            <a:extLst>
              <a:ext uri="{FF2B5EF4-FFF2-40B4-BE49-F238E27FC236}">
                <a16:creationId xmlns:a16="http://schemas.microsoft.com/office/drawing/2014/main" id="{17E39F17-5399-637B-F9BC-5204D2BC56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13" y="755374"/>
            <a:ext cx="12271513" cy="6102625"/>
          </a:xfrm>
        </p:spPr>
      </p:pic>
    </p:spTree>
    <p:extLst>
      <p:ext uri="{BB962C8B-B14F-4D97-AF65-F5344CB8AC3E}">
        <p14:creationId xmlns:p14="http://schemas.microsoft.com/office/powerpoint/2010/main" val="2455855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98C2-29D1-56D6-C013-243829545F6B}"/>
              </a:ext>
            </a:extLst>
          </p:cNvPr>
          <p:cNvSpPr>
            <a:spLocks noGrp="1"/>
          </p:cNvSpPr>
          <p:nvPr>
            <p:ph type="title"/>
          </p:nvPr>
        </p:nvSpPr>
        <p:spPr/>
        <p:txBody>
          <a:bodyPr/>
          <a:lstStyle/>
          <a:p>
            <a:r>
              <a:rPr lang="en-US" dirty="0"/>
              <a:t>European and American Stock Market </a:t>
            </a:r>
          </a:p>
        </p:txBody>
      </p:sp>
      <p:sp>
        <p:nvSpPr>
          <p:cNvPr id="3" name="Content Placeholder 2">
            <a:extLst>
              <a:ext uri="{FF2B5EF4-FFF2-40B4-BE49-F238E27FC236}">
                <a16:creationId xmlns:a16="http://schemas.microsoft.com/office/drawing/2014/main" id="{5BE0633C-A49B-E871-58AC-03351A441A97}"/>
              </a:ext>
            </a:extLst>
          </p:cNvPr>
          <p:cNvSpPr>
            <a:spLocks noGrp="1"/>
          </p:cNvSpPr>
          <p:nvPr>
            <p:ph idx="1"/>
          </p:nvPr>
        </p:nvSpPr>
        <p:spPr/>
        <p:txBody>
          <a:bodyPr>
            <a:normAutofit/>
          </a:bodyPr>
          <a:lstStyle/>
          <a:p>
            <a:r>
              <a:rPr lang="en-US" sz="2800" dirty="0"/>
              <a:t>In the case of European options, the holder has the right to exercise the option only at the expiration date. This means they can only exercise their option at a single point in time, namely, at the expiration date. </a:t>
            </a:r>
          </a:p>
          <a:p>
            <a:r>
              <a:rPr lang="en-US" sz="2800" dirty="0"/>
              <a:t>American options, which allow the holder to exercise at any time before or on the expiration date, European options provide less flexibility in terms of timing.</a:t>
            </a:r>
          </a:p>
        </p:txBody>
      </p:sp>
    </p:spTree>
    <p:extLst>
      <p:ext uri="{BB962C8B-B14F-4D97-AF65-F5344CB8AC3E}">
        <p14:creationId xmlns:p14="http://schemas.microsoft.com/office/powerpoint/2010/main" val="1179984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AB3F-F665-BD86-A6FB-C7B4A235B915}"/>
              </a:ext>
            </a:extLst>
          </p:cNvPr>
          <p:cNvSpPr>
            <a:spLocks noGrp="1"/>
          </p:cNvSpPr>
          <p:nvPr>
            <p:ph type="title"/>
          </p:nvPr>
        </p:nvSpPr>
        <p:spPr/>
        <p:txBody>
          <a:bodyPr/>
          <a:lstStyle/>
          <a:p>
            <a:r>
              <a:rPr lang="en-US" dirty="0"/>
              <a:t>Modify BSOPM</a:t>
            </a:r>
          </a:p>
        </p:txBody>
      </p:sp>
      <p:sp>
        <p:nvSpPr>
          <p:cNvPr id="3" name="Content Placeholder 2">
            <a:extLst>
              <a:ext uri="{FF2B5EF4-FFF2-40B4-BE49-F238E27FC236}">
                <a16:creationId xmlns:a16="http://schemas.microsoft.com/office/drawing/2014/main" id="{8D283CFD-0136-B30A-4475-6D4E324A7A92}"/>
              </a:ext>
            </a:extLst>
          </p:cNvPr>
          <p:cNvSpPr>
            <a:spLocks noGrp="1"/>
          </p:cNvSpPr>
          <p:nvPr>
            <p:ph idx="1"/>
          </p:nvPr>
        </p:nvSpPr>
        <p:spPr>
          <a:xfrm>
            <a:off x="974104" y="1963466"/>
            <a:ext cx="8946541" cy="4195481"/>
          </a:xfrm>
        </p:spPr>
        <p:txBody>
          <a:bodyPr/>
          <a:lstStyle/>
          <a:p>
            <a:r>
              <a:rPr lang="en-US" dirty="0"/>
              <a:t>In order to predict the stock prices of frontier markets using Black-Scholes option pricing model, we have developed an approach by simply changing and modifying the parameters are </a:t>
            </a:r>
          </a:p>
          <a:p>
            <a:pPr marL="0" indent="0">
              <a:buNone/>
            </a:pPr>
            <a:r>
              <a:rPr lang="en-US" dirty="0"/>
              <a:t>											1. strike price</a:t>
            </a:r>
          </a:p>
          <a:p>
            <a:pPr marL="0" indent="0">
              <a:buNone/>
            </a:pPr>
            <a:r>
              <a:rPr lang="en-US" dirty="0"/>
              <a:t>											2. time of maturity</a:t>
            </a:r>
          </a:p>
          <a:p>
            <a:pPr marL="0" indent="0">
              <a:buNone/>
            </a:pPr>
            <a:r>
              <a:rPr lang="en-US" dirty="0"/>
              <a:t>											3. volatility</a:t>
            </a:r>
          </a:p>
          <a:p>
            <a:endParaRPr lang="en-US" dirty="0"/>
          </a:p>
          <a:p>
            <a:r>
              <a:rPr lang="en-US" dirty="0"/>
              <a:t> As in frontier markets trading goes on continuously so we have followed the “American option” trading method, where options can be exercised at any period of time and so it is more compatible for predicting the stock price of frontier markets.</a:t>
            </a:r>
          </a:p>
        </p:txBody>
      </p:sp>
    </p:spTree>
    <p:extLst>
      <p:ext uri="{BB962C8B-B14F-4D97-AF65-F5344CB8AC3E}">
        <p14:creationId xmlns:p14="http://schemas.microsoft.com/office/powerpoint/2010/main" val="2165544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C896D-C9AF-8EDB-00E0-24FA476F7A23}"/>
              </a:ext>
            </a:extLst>
          </p:cNvPr>
          <p:cNvSpPr>
            <a:spLocks noGrp="1"/>
          </p:cNvSpPr>
          <p:nvPr>
            <p:ph type="title"/>
          </p:nvPr>
        </p:nvSpPr>
        <p:spPr/>
        <p:txBody>
          <a:bodyPr/>
          <a:lstStyle/>
          <a:p>
            <a:r>
              <a:rPr lang="en-US" dirty="0"/>
              <a:t>Modify BSOPM</a:t>
            </a:r>
          </a:p>
        </p:txBody>
      </p:sp>
      <p:sp>
        <p:nvSpPr>
          <p:cNvPr id="3" name="Content Placeholder 2">
            <a:extLst>
              <a:ext uri="{FF2B5EF4-FFF2-40B4-BE49-F238E27FC236}">
                <a16:creationId xmlns:a16="http://schemas.microsoft.com/office/drawing/2014/main" id="{306CBC47-74CE-D479-D354-7A381C2AC1E0}"/>
              </a:ext>
            </a:extLst>
          </p:cNvPr>
          <p:cNvSpPr>
            <a:spLocks noGrp="1"/>
          </p:cNvSpPr>
          <p:nvPr>
            <p:ph idx="1"/>
          </p:nvPr>
        </p:nvSpPr>
        <p:spPr>
          <a:xfrm>
            <a:off x="954224" y="1714987"/>
            <a:ext cx="8946541" cy="4690295"/>
          </a:xfrm>
        </p:spPr>
        <p:txBody>
          <a:bodyPr/>
          <a:lstStyle/>
          <a:p>
            <a:r>
              <a:rPr lang="en-US" dirty="0"/>
              <a:t>One  of the interesting findings of this research is related to the parameter “volatility” of Black-Scholes equation. It has been found that, the market crash is related directly with the sudden huge increase in volatility of the stocks. </a:t>
            </a:r>
          </a:p>
          <a:p>
            <a:r>
              <a:rPr lang="en-US" dirty="0"/>
              <a:t>If the volatility increases continuously, month by month along with the increase in the stock price of companies of a frontier market like Dhaka stock exchange at a tremendous rate, then it has to be understood that, the market is likely to get crashed or fall in near future.</a:t>
            </a:r>
          </a:p>
          <a:p>
            <a:r>
              <a:rPr lang="en-US" dirty="0"/>
              <a:t>It is because the volatility can not remain high for a long period of time due to overpricing as people do not trade stocks in the same way everyday and so there have to be some increment and decrement in the prices of the stocks in the market.</a:t>
            </a:r>
          </a:p>
          <a:p>
            <a:endParaRPr lang="en-US" dirty="0"/>
          </a:p>
        </p:txBody>
      </p:sp>
    </p:spTree>
    <p:extLst>
      <p:ext uri="{BB962C8B-B14F-4D97-AF65-F5344CB8AC3E}">
        <p14:creationId xmlns:p14="http://schemas.microsoft.com/office/powerpoint/2010/main" val="711943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0C38-A510-95E7-19AA-F607FAED8708}"/>
              </a:ext>
            </a:extLst>
          </p:cNvPr>
          <p:cNvSpPr>
            <a:spLocks noGrp="1"/>
          </p:cNvSpPr>
          <p:nvPr>
            <p:ph type="title"/>
          </p:nvPr>
        </p:nvSpPr>
        <p:spPr/>
        <p:txBody>
          <a:bodyPr/>
          <a:lstStyle/>
          <a:p>
            <a:r>
              <a:rPr lang="en-US" dirty="0"/>
              <a:t>Option Pricing Model</a:t>
            </a:r>
          </a:p>
        </p:txBody>
      </p:sp>
      <p:sp>
        <p:nvSpPr>
          <p:cNvPr id="3" name="Content Placeholder 2">
            <a:extLst>
              <a:ext uri="{FF2B5EF4-FFF2-40B4-BE49-F238E27FC236}">
                <a16:creationId xmlns:a16="http://schemas.microsoft.com/office/drawing/2014/main" id="{5664A578-784D-C8F6-7C5B-CC7B60EDAE52}"/>
              </a:ext>
            </a:extLst>
          </p:cNvPr>
          <p:cNvSpPr>
            <a:spLocks noGrp="1"/>
          </p:cNvSpPr>
          <p:nvPr>
            <p:ph idx="1"/>
          </p:nvPr>
        </p:nvSpPr>
        <p:spPr>
          <a:xfrm>
            <a:off x="1103312" y="1986354"/>
            <a:ext cx="8946541" cy="4195481"/>
          </a:xfrm>
        </p:spPr>
        <p:txBody>
          <a:bodyPr/>
          <a:lstStyle/>
          <a:p>
            <a:endParaRPr lang="en-US" dirty="0"/>
          </a:p>
        </p:txBody>
      </p:sp>
      <p:sp>
        <p:nvSpPr>
          <p:cNvPr id="4" name="Rectangle 3">
            <a:extLst>
              <a:ext uri="{FF2B5EF4-FFF2-40B4-BE49-F238E27FC236}">
                <a16:creationId xmlns:a16="http://schemas.microsoft.com/office/drawing/2014/main" id="{92B1F8CB-1582-0782-9D69-EA9FC5898A5A}"/>
              </a:ext>
            </a:extLst>
          </p:cNvPr>
          <p:cNvSpPr/>
          <p:nvPr/>
        </p:nvSpPr>
        <p:spPr>
          <a:xfrm>
            <a:off x="3925956" y="3229330"/>
            <a:ext cx="3051313" cy="8547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Option Pricing Model </a:t>
            </a:r>
          </a:p>
        </p:txBody>
      </p:sp>
      <p:sp>
        <p:nvSpPr>
          <p:cNvPr id="9" name="Arrow: Down 8">
            <a:extLst>
              <a:ext uri="{FF2B5EF4-FFF2-40B4-BE49-F238E27FC236}">
                <a16:creationId xmlns:a16="http://schemas.microsoft.com/office/drawing/2014/main" id="{8FCF4437-B1FB-38C0-DF41-DF950D42A1FE}"/>
              </a:ext>
            </a:extLst>
          </p:cNvPr>
          <p:cNvSpPr/>
          <p:nvPr/>
        </p:nvSpPr>
        <p:spPr>
          <a:xfrm rot="19387909">
            <a:off x="5285766" y="4010469"/>
            <a:ext cx="965388" cy="13688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AD6060F7-36FC-9F61-24B8-5FA0E597AB87}"/>
              </a:ext>
            </a:extLst>
          </p:cNvPr>
          <p:cNvSpPr/>
          <p:nvPr/>
        </p:nvSpPr>
        <p:spPr>
          <a:xfrm rot="2295976">
            <a:off x="4263495" y="3917992"/>
            <a:ext cx="1172818" cy="15538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D0DCED-B21C-04C4-91CA-964DA565D393}"/>
              </a:ext>
            </a:extLst>
          </p:cNvPr>
          <p:cNvSpPr/>
          <p:nvPr/>
        </p:nvSpPr>
        <p:spPr>
          <a:xfrm>
            <a:off x="3376388" y="5376694"/>
            <a:ext cx="2028194" cy="854765"/>
          </a:xfrm>
          <a:prstGeom prst="rect">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Call Option </a:t>
            </a:r>
          </a:p>
        </p:txBody>
      </p:sp>
      <p:sp>
        <p:nvSpPr>
          <p:cNvPr id="12" name="Rectangle 11">
            <a:extLst>
              <a:ext uri="{FF2B5EF4-FFF2-40B4-BE49-F238E27FC236}">
                <a16:creationId xmlns:a16="http://schemas.microsoft.com/office/drawing/2014/main" id="{8E82C549-C08C-394A-EF16-7164E2005C4C}"/>
              </a:ext>
            </a:extLst>
          </p:cNvPr>
          <p:cNvSpPr/>
          <p:nvPr/>
        </p:nvSpPr>
        <p:spPr>
          <a:xfrm>
            <a:off x="5791480" y="5327071"/>
            <a:ext cx="2028194" cy="854765"/>
          </a:xfrm>
          <a:prstGeom prst="rect">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Put Option </a:t>
            </a:r>
          </a:p>
        </p:txBody>
      </p:sp>
    </p:spTree>
    <p:extLst>
      <p:ext uri="{BB962C8B-B14F-4D97-AF65-F5344CB8AC3E}">
        <p14:creationId xmlns:p14="http://schemas.microsoft.com/office/powerpoint/2010/main" val="1861700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59E10-DE2E-CE6D-97CE-AF9ACF32941D}"/>
              </a:ext>
            </a:extLst>
          </p:cNvPr>
          <p:cNvSpPr>
            <a:spLocks noGrp="1"/>
          </p:cNvSpPr>
          <p:nvPr>
            <p:ph type="title"/>
          </p:nvPr>
        </p:nvSpPr>
        <p:spPr/>
        <p:txBody>
          <a:bodyPr/>
          <a:lstStyle/>
          <a:p>
            <a:r>
              <a:rPr lang="en-US" dirty="0"/>
              <a:t>Modify BSOPM</a:t>
            </a:r>
          </a:p>
        </p:txBody>
      </p:sp>
      <p:sp>
        <p:nvSpPr>
          <p:cNvPr id="3" name="Content Placeholder 2">
            <a:extLst>
              <a:ext uri="{FF2B5EF4-FFF2-40B4-BE49-F238E27FC236}">
                <a16:creationId xmlns:a16="http://schemas.microsoft.com/office/drawing/2014/main" id="{C73ED17B-1C80-5697-AE4C-359DF172FB1D}"/>
              </a:ext>
            </a:extLst>
          </p:cNvPr>
          <p:cNvSpPr>
            <a:spLocks noGrp="1"/>
          </p:cNvSpPr>
          <p:nvPr>
            <p:ph idx="1"/>
          </p:nvPr>
        </p:nvSpPr>
        <p:spPr/>
        <p:txBody>
          <a:bodyPr/>
          <a:lstStyle/>
          <a:p>
            <a:r>
              <a:rPr lang="en-US" dirty="0"/>
              <a:t>To observe the increase and decrease of volatility, we have used MATLAB.</a:t>
            </a:r>
          </a:p>
          <a:p>
            <a:r>
              <a:rPr lang="en-US" dirty="0"/>
              <a:t>It is because the software takes into account the close price (stock price) of the stock of a particular company of a frontier market for calculating the volatility and displays the volatility based on this close price of the stock with the corresponding date on which the stock was traded and hence, it becomes easier for a trader to see the change in volatility of the stock.</a:t>
            </a:r>
          </a:p>
          <a:p>
            <a:endParaRPr lang="en-US" dirty="0"/>
          </a:p>
        </p:txBody>
      </p:sp>
    </p:spTree>
    <p:extLst>
      <p:ext uri="{BB962C8B-B14F-4D97-AF65-F5344CB8AC3E}">
        <p14:creationId xmlns:p14="http://schemas.microsoft.com/office/powerpoint/2010/main" val="370324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F9E5-48FD-0AC4-DD6E-37ACD9634894}"/>
              </a:ext>
            </a:extLst>
          </p:cNvPr>
          <p:cNvSpPr>
            <a:spLocks noGrp="1"/>
          </p:cNvSpPr>
          <p:nvPr>
            <p:ph type="title"/>
          </p:nvPr>
        </p:nvSpPr>
        <p:spPr/>
        <p:txBody>
          <a:bodyPr/>
          <a:lstStyle/>
          <a:p>
            <a:r>
              <a:rPr lang="en-US" dirty="0"/>
              <a:t>Using matching learning </a:t>
            </a:r>
          </a:p>
        </p:txBody>
      </p:sp>
      <p:sp>
        <p:nvSpPr>
          <p:cNvPr id="3" name="Content Placeholder 2">
            <a:extLst>
              <a:ext uri="{FF2B5EF4-FFF2-40B4-BE49-F238E27FC236}">
                <a16:creationId xmlns:a16="http://schemas.microsoft.com/office/drawing/2014/main" id="{C00CCE4A-51C5-2127-F22A-79B536EE8D1D}"/>
              </a:ext>
            </a:extLst>
          </p:cNvPr>
          <p:cNvSpPr>
            <a:spLocks noGrp="1"/>
          </p:cNvSpPr>
          <p:nvPr>
            <p:ph idx="1"/>
          </p:nvPr>
        </p:nvSpPr>
        <p:spPr/>
        <p:txBody>
          <a:bodyPr/>
          <a:lstStyle/>
          <a:p>
            <a:r>
              <a:rPr lang="en-US" dirty="0"/>
              <a:t>In order to verify the results obtained using Black- Scholes equations, we have used data mining and machine learning techniques in </a:t>
            </a:r>
            <a:r>
              <a:rPr lang="en-US" dirty="0" err="1"/>
              <a:t>Rapidminer</a:t>
            </a:r>
            <a:r>
              <a:rPr lang="en-US" dirty="0"/>
              <a:t>, where we have used some algorithms and methods like decision tree, neural net, linear regression and ensemble learning method to predict the future stock prices of eleven companies of different stock exchanges of frontier markets. </a:t>
            </a:r>
          </a:p>
          <a:p>
            <a:r>
              <a:rPr lang="en-US" dirty="0"/>
              <a:t>The changes and modifications made to the Black-Scholes equations have also been explained from the point of view of quantum physics based on the analogy of Schrodinger equation.</a:t>
            </a:r>
          </a:p>
        </p:txBody>
      </p:sp>
    </p:spTree>
    <p:extLst>
      <p:ext uri="{BB962C8B-B14F-4D97-AF65-F5344CB8AC3E}">
        <p14:creationId xmlns:p14="http://schemas.microsoft.com/office/powerpoint/2010/main" val="8909915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D4835-EBDD-34B6-83C3-DC61D88ED9B9}"/>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3F0C6B8D-30D0-E729-33DE-7E9037874185}"/>
              </a:ext>
            </a:extLst>
          </p:cNvPr>
          <p:cNvSpPr>
            <a:spLocks noGrp="1"/>
          </p:cNvSpPr>
          <p:nvPr>
            <p:ph idx="1"/>
          </p:nvPr>
        </p:nvSpPr>
        <p:spPr>
          <a:xfrm>
            <a:off x="646111" y="1331259"/>
            <a:ext cx="8946541" cy="5397532"/>
          </a:xfrm>
        </p:spPr>
        <p:txBody>
          <a:bodyPr>
            <a:normAutofit/>
          </a:bodyPr>
          <a:lstStyle/>
          <a:p>
            <a:r>
              <a:rPr lang="en-US" sz="2400" dirty="0"/>
              <a:t>The decision tree algorithm is a crucial tool for stock price prediction, capable of both classification and regression tasks. It partitions data to minimize error, making it effective for predicting close prices.</a:t>
            </a:r>
          </a:p>
          <a:p>
            <a:r>
              <a:rPr lang="en-US" sz="2400" b="0" i="0" dirty="0">
                <a:solidFill>
                  <a:srgbClr val="ECECEC"/>
                </a:solidFill>
                <a:effectLst/>
              </a:rPr>
              <a:t>In our study, we utilized </a:t>
            </a:r>
            <a:r>
              <a:rPr lang="en-US" sz="2400" b="0" i="0" dirty="0" err="1">
                <a:solidFill>
                  <a:srgbClr val="ECECEC"/>
                </a:solidFill>
                <a:effectLst/>
              </a:rPr>
              <a:t>Rapidminer</a:t>
            </a:r>
            <a:r>
              <a:rPr lang="en-US" sz="2400" b="0" i="0" dirty="0">
                <a:solidFill>
                  <a:srgbClr val="ECECEC"/>
                </a:solidFill>
                <a:effectLst/>
              </a:rPr>
              <a:t> to generate decision tree models, dividing the dataset into training and testing subsets. </a:t>
            </a:r>
          </a:p>
          <a:p>
            <a:r>
              <a:rPr lang="en-US" sz="2400" b="0" i="0" dirty="0">
                <a:solidFill>
                  <a:srgbClr val="ECECEC"/>
                </a:solidFill>
                <a:effectLst/>
              </a:rPr>
              <a:t>Parameter tuning, including criterion selection, depth adjustment, and minimal gain, aimed to enhance prediction accuracy. </a:t>
            </a:r>
          </a:p>
          <a:p>
            <a:r>
              <a:rPr lang="en-US" sz="2400" dirty="0"/>
              <a:t>Performance evaluation using the performance operator yielded statistical criteria for regression tasks. </a:t>
            </a:r>
          </a:p>
        </p:txBody>
      </p:sp>
    </p:spTree>
    <p:extLst>
      <p:ext uri="{BB962C8B-B14F-4D97-AF65-F5344CB8AC3E}">
        <p14:creationId xmlns:p14="http://schemas.microsoft.com/office/powerpoint/2010/main" val="634234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30785-82C8-90C2-0851-1B34A6CFE54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8F97F55-86B4-76D0-66E8-49C8AF5FAE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406682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5A8A-DBE8-6D47-E7C3-6E76C2D8844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F4864B0-FAA1-86DA-EA9C-F40D4AC0F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380043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CF59-E707-16FC-9A09-BC2C5BF788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29CF4B-FC5D-CC0C-5C7E-934D9BE71EC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1A4B7AA-F646-F500-9E6C-5370DD2600CA}"/>
              </a:ext>
            </a:extLst>
          </p:cNvPr>
          <p:cNvPicPr>
            <a:picLocks noChangeAspect="1"/>
          </p:cNvPicPr>
          <p:nvPr/>
        </p:nvPicPr>
        <p:blipFill>
          <a:blip r:embed="rId2"/>
          <a:stretch>
            <a:fillRect/>
          </a:stretch>
        </p:blipFill>
        <p:spPr>
          <a:xfrm>
            <a:off x="0" y="9938"/>
            <a:ext cx="12192001" cy="6848061"/>
          </a:xfrm>
          <a:prstGeom prst="rect">
            <a:avLst/>
          </a:prstGeom>
        </p:spPr>
      </p:pic>
    </p:spTree>
    <p:extLst>
      <p:ext uri="{BB962C8B-B14F-4D97-AF65-F5344CB8AC3E}">
        <p14:creationId xmlns:p14="http://schemas.microsoft.com/office/powerpoint/2010/main" val="290774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CB81-D0C6-C00F-364D-4DF3492C21DC}"/>
              </a:ext>
            </a:extLst>
          </p:cNvPr>
          <p:cNvSpPr>
            <a:spLocks noGrp="1"/>
          </p:cNvSpPr>
          <p:nvPr>
            <p:ph type="title"/>
          </p:nvPr>
        </p:nvSpPr>
        <p:spPr>
          <a:xfrm>
            <a:off x="645130" y="303630"/>
            <a:ext cx="10774931" cy="5689665"/>
          </a:xfrm>
        </p:spPr>
        <p:txBody>
          <a:bodyPr/>
          <a:lstStyle/>
          <a:p>
            <a:r>
              <a:rPr lang="en-US" sz="3600" b="0" i="0" u="none" strike="noStrike" baseline="0" dirty="0">
                <a:solidFill>
                  <a:srgbClr val="000000"/>
                </a:solidFill>
                <a:latin typeface="Times New Roman" panose="02020603050405020304" pitchFamily="18" charset="0"/>
              </a:rPr>
              <a:t>Comparison between original and predicted close price obtained from </a:t>
            </a:r>
            <a:r>
              <a:rPr lang="en-US" sz="3600" b="0" i="0" u="none" strike="noStrike" baseline="0" dirty="0" err="1">
                <a:solidFill>
                  <a:srgbClr val="000000"/>
                </a:solidFill>
                <a:latin typeface="Times New Roman" panose="02020603050405020304" pitchFamily="18" charset="0"/>
              </a:rPr>
              <a:t>Rapidminer</a:t>
            </a:r>
            <a:r>
              <a:rPr lang="en-US" sz="3600" b="0" i="0" u="none" strike="noStrike" baseline="0" dirty="0">
                <a:solidFill>
                  <a:srgbClr val="000000"/>
                </a:solidFill>
                <a:latin typeface="Times New Roman" panose="02020603050405020304" pitchFamily="18" charset="0"/>
              </a:rPr>
              <a:t> using decision tree model (a) for the month February 2017 of company </a:t>
            </a:r>
            <a:r>
              <a:rPr lang="en-US" sz="3600" b="0" i="0" u="none" strike="noStrike" baseline="0" dirty="0" err="1">
                <a:solidFill>
                  <a:srgbClr val="000000"/>
                </a:solidFill>
                <a:latin typeface="Times New Roman" panose="02020603050405020304" pitchFamily="18" charset="0"/>
              </a:rPr>
              <a:t>Beximco</a:t>
            </a:r>
            <a:r>
              <a:rPr lang="en-US" sz="3600" b="0" i="0" u="none" strike="noStrike" baseline="0" dirty="0">
                <a:solidFill>
                  <a:srgbClr val="000000"/>
                </a:solidFill>
                <a:latin typeface="Times New Roman" panose="02020603050405020304" pitchFamily="18" charset="0"/>
              </a:rPr>
              <a:t> (b) for the month October 2010 of company ACI. (c) for the month May 2017 of company GP. (d) for the month June 2018 of company City Bank. (e) for the month June 2018 of company Olympic. (f) for the month April 2013 of company AICL. (g) for the month March 2016 of company AFI. (h) for the month April 2018 of company ATL. (</a:t>
            </a:r>
            <a:r>
              <a:rPr lang="en-US" sz="3600" b="0" i="0" u="none" strike="noStrike" baseline="0" dirty="0" err="1">
                <a:solidFill>
                  <a:srgbClr val="000000"/>
                </a:solidFill>
                <a:latin typeface="Times New Roman" panose="02020603050405020304" pitchFamily="18" charset="0"/>
              </a:rPr>
              <a:t>i</a:t>
            </a:r>
            <a:r>
              <a:rPr lang="en-US" sz="3600" b="0" i="0" u="none" strike="noStrike" baseline="0" dirty="0">
                <a:solidFill>
                  <a:srgbClr val="000000"/>
                </a:solidFill>
                <a:latin typeface="Times New Roman" panose="02020603050405020304" pitchFamily="18" charset="0"/>
              </a:rPr>
              <a:t>) for the month July 2014 of company BYCO. </a:t>
            </a:r>
            <a:endParaRPr lang="en-US" sz="6600" dirty="0"/>
          </a:p>
        </p:txBody>
      </p:sp>
    </p:spTree>
    <p:extLst>
      <p:ext uri="{BB962C8B-B14F-4D97-AF65-F5344CB8AC3E}">
        <p14:creationId xmlns:p14="http://schemas.microsoft.com/office/powerpoint/2010/main" val="990834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7651-7904-1107-638C-77BEDF5676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5AE0CF-FD45-A2A5-F57F-F26703BCC17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CBA5B3D-D935-8DD8-BD0B-6C135CEC61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46776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ild and a dog&#10;&#10;Description automatically generated">
            <a:extLst>
              <a:ext uri="{FF2B5EF4-FFF2-40B4-BE49-F238E27FC236}">
                <a16:creationId xmlns:a16="http://schemas.microsoft.com/office/drawing/2014/main" id="{47C804F3-76F3-C5E5-8D36-955DD1187FED}"/>
              </a:ext>
            </a:extLst>
          </p:cNvPr>
          <p:cNvPicPr>
            <a:picLocks noChangeAspect="1"/>
          </p:cNvPicPr>
          <p:nvPr/>
        </p:nvPicPr>
        <p:blipFill rotWithShape="1">
          <a:blip r:embed="rId2">
            <a:extLst>
              <a:ext uri="{28A0092B-C50C-407E-A947-70E740481C1C}">
                <a14:useLocalDpi xmlns:a14="http://schemas.microsoft.com/office/drawing/2010/main" val="0"/>
              </a:ext>
            </a:extLst>
          </a:blip>
          <a:srcRect t="3010" b="28287"/>
          <a:stretch/>
        </p:blipFill>
        <p:spPr>
          <a:xfrm>
            <a:off x="0" y="0"/>
            <a:ext cx="13398780" cy="6858000"/>
          </a:xfrm>
          <a:prstGeom prst="rect">
            <a:avLst/>
          </a:prstGeom>
        </p:spPr>
      </p:pic>
    </p:spTree>
    <p:extLst>
      <p:ext uri="{BB962C8B-B14F-4D97-AF65-F5344CB8AC3E}">
        <p14:creationId xmlns:p14="http://schemas.microsoft.com/office/powerpoint/2010/main" val="624184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network&#10;&#10;Description automatically generated">
            <a:extLst>
              <a:ext uri="{FF2B5EF4-FFF2-40B4-BE49-F238E27FC236}">
                <a16:creationId xmlns:a16="http://schemas.microsoft.com/office/drawing/2014/main" id="{C44BCCEC-B42D-8117-6E0E-5BE23FBB8E5D}"/>
              </a:ext>
            </a:extLst>
          </p:cNvPr>
          <p:cNvPicPr>
            <a:picLocks noChangeAspect="1"/>
          </p:cNvPicPr>
          <p:nvPr/>
        </p:nvPicPr>
        <p:blipFill rotWithShape="1">
          <a:blip r:embed="rId2">
            <a:extLst>
              <a:ext uri="{28A0092B-C50C-407E-A947-70E740481C1C}">
                <a14:useLocalDpi xmlns:a14="http://schemas.microsoft.com/office/drawing/2010/main" val="0"/>
              </a:ext>
            </a:extLst>
          </a:blip>
          <a:srcRect r="1" b="10559"/>
          <a:stretch/>
        </p:blipFill>
        <p:spPr>
          <a:xfrm>
            <a:off x="0" y="0"/>
            <a:ext cx="12192000" cy="6858000"/>
          </a:xfrm>
          <a:prstGeom prst="rect">
            <a:avLst/>
          </a:prstGeom>
          <a:ln>
            <a:noFill/>
          </a:ln>
        </p:spPr>
      </p:pic>
    </p:spTree>
    <p:extLst>
      <p:ext uri="{BB962C8B-B14F-4D97-AF65-F5344CB8AC3E}">
        <p14:creationId xmlns:p14="http://schemas.microsoft.com/office/powerpoint/2010/main" val="2292776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7BDF-56B4-BFD9-826A-3D615BCDECEB}"/>
              </a:ext>
            </a:extLst>
          </p:cNvPr>
          <p:cNvSpPr>
            <a:spLocks noGrp="1"/>
          </p:cNvSpPr>
          <p:nvPr>
            <p:ph type="title"/>
          </p:nvPr>
        </p:nvSpPr>
        <p:spPr/>
        <p:txBody>
          <a:bodyPr/>
          <a:lstStyle/>
          <a:p>
            <a:r>
              <a:rPr lang="en-US" dirty="0"/>
              <a:t>Call Option </a:t>
            </a:r>
          </a:p>
        </p:txBody>
      </p:sp>
      <p:pic>
        <p:nvPicPr>
          <p:cNvPr id="6" name="Content Placeholder 5">
            <a:extLst>
              <a:ext uri="{FF2B5EF4-FFF2-40B4-BE49-F238E27FC236}">
                <a16:creationId xmlns:a16="http://schemas.microsoft.com/office/drawing/2014/main" id="{A689971D-805F-6320-F304-C39ACD3BC8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5252" y="1580322"/>
            <a:ext cx="10605469" cy="4999382"/>
          </a:xfrm>
        </p:spPr>
      </p:pic>
    </p:spTree>
    <p:extLst>
      <p:ext uri="{BB962C8B-B14F-4D97-AF65-F5344CB8AC3E}">
        <p14:creationId xmlns:p14="http://schemas.microsoft.com/office/powerpoint/2010/main" val="3223391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EDD098BF-F375-8985-A1E2-7E25DA511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a:ln>
            <a:noFill/>
          </a:ln>
        </p:spPr>
      </p:pic>
    </p:spTree>
    <p:extLst>
      <p:ext uri="{BB962C8B-B14F-4D97-AF65-F5344CB8AC3E}">
        <p14:creationId xmlns:p14="http://schemas.microsoft.com/office/powerpoint/2010/main" val="1609640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 generated image&#10;&#10;Description automatically generated">
            <a:extLst>
              <a:ext uri="{FF2B5EF4-FFF2-40B4-BE49-F238E27FC236}">
                <a16:creationId xmlns:a16="http://schemas.microsoft.com/office/drawing/2014/main" id="{B2B0FAAB-CB10-D2A6-BA2C-F3A88CB6B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a:ln>
            <a:noFill/>
          </a:ln>
        </p:spPr>
      </p:pic>
    </p:spTree>
    <p:extLst>
      <p:ext uri="{BB962C8B-B14F-4D97-AF65-F5344CB8AC3E}">
        <p14:creationId xmlns:p14="http://schemas.microsoft.com/office/powerpoint/2010/main" val="1559443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og&#10;&#10;Description automatically generated">
            <a:extLst>
              <a:ext uri="{FF2B5EF4-FFF2-40B4-BE49-F238E27FC236}">
                <a16:creationId xmlns:a16="http://schemas.microsoft.com/office/drawing/2014/main" id="{08464F93-5C29-208B-50BC-EAE8868F5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p:spPr>
      </p:pic>
    </p:spTree>
    <p:extLst>
      <p:ext uri="{BB962C8B-B14F-4D97-AF65-F5344CB8AC3E}">
        <p14:creationId xmlns:p14="http://schemas.microsoft.com/office/powerpoint/2010/main" val="2709160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og&#10;&#10;Description automatically generated">
            <a:extLst>
              <a:ext uri="{FF2B5EF4-FFF2-40B4-BE49-F238E27FC236}">
                <a16:creationId xmlns:a16="http://schemas.microsoft.com/office/drawing/2014/main" id="{BB336603-3763-2578-7868-207D82B5C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a:ln>
            <a:noFill/>
          </a:ln>
        </p:spPr>
      </p:pic>
    </p:spTree>
    <p:extLst>
      <p:ext uri="{BB962C8B-B14F-4D97-AF65-F5344CB8AC3E}">
        <p14:creationId xmlns:p14="http://schemas.microsoft.com/office/powerpoint/2010/main" val="160713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rain&#10;&#10;Description automatically generated">
            <a:extLst>
              <a:ext uri="{FF2B5EF4-FFF2-40B4-BE49-F238E27FC236}">
                <a16:creationId xmlns:a16="http://schemas.microsoft.com/office/drawing/2014/main" id="{9FC0B924-6EE5-96FE-3570-9B5BAC53B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p:spPr>
      </p:pic>
    </p:spTree>
    <p:extLst>
      <p:ext uri="{BB962C8B-B14F-4D97-AF65-F5344CB8AC3E}">
        <p14:creationId xmlns:p14="http://schemas.microsoft.com/office/powerpoint/2010/main" val="1304666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og&#10;&#10;Description automatically generated">
            <a:extLst>
              <a:ext uri="{FF2B5EF4-FFF2-40B4-BE49-F238E27FC236}">
                <a16:creationId xmlns:a16="http://schemas.microsoft.com/office/drawing/2014/main" id="{53C30040-E2DB-2944-173B-D77E2FC60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967329"/>
          </a:xfrm>
          <a:prstGeom prst="rect">
            <a:avLst/>
          </a:prstGeom>
          <a:ln>
            <a:noFill/>
          </a:ln>
        </p:spPr>
      </p:pic>
    </p:spTree>
    <p:extLst>
      <p:ext uri="{BB962C8B-B14F-4D97-AF65-F5344CB8AC3E}">
        <p14:creationId xmlns:p14="http://schemas.microsoft.com/office/powerpoint/2010/main" val="1961301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layer&#10;&#10;Description automatically generated">
            <a:extLst>
              <a:ext uri="{FF2B5EF4-FFF2-40B4-BE49-F238E27FC236}">
                <a16:creationId xmlns:a16="http://schemas.microsoft.com/office/drawing/2014/main" id="{A3471AF5-9214-1037-4178-27FE9EC76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a:ln>
            <a:noFill/>
          </a:ln>
        </p:spPr>
      </p:pic>
    </p:spTree>
    <p:extLst>
      <p:ext uri="{BB962C8B-B14F-4D97-AF65-F5344CB8AC3E}">
        <p14:creationId xmlns:p14="http://schemas.microsoft.com/office/powerpoint/2010/main" val="9022384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function&#10;&#10;Description automatically generated">
            <a:extLst>
              <a:ext uri="{FF2B5EF4-FFF2-40B4-BE49-F238E27FC236}">
                <a16:creationId xmlns:a16="http://schemas.microsoft.com/office/drawing/2014/main" id="{B282C7A6-73FE-D1FA-EB08-13E254259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a:ln>
            <a:noFill/>
          </a:ln>
        </p:spPr>
      </p:pic>
    </p:spTree>
    <p:extLst>
      <p:ext uri="{BB962C8B-B14F-4D97-AF65-F5344CB8AC3E}">
        <p14:creationId xmlns:p14="http://schemas.microsoft.com/office/powerpoint/2010/main" val="2708753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witch&#10;&#10;Description automatically generated">
            <a:extLst>
              <a:ext uri="{FF2B5EF4-FFF2-40B4-BE49-F238E27FC236}">
                <a16:creationId xmlns:a16="http://schemas.microsoft.com/office/drawing/2014/main" id="{7CC7EBA3-E88F-2792-A904-A0A680719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a:ln>
            <a:noFill/>
          </a:ln>
        </p:spPr>
      </p:pic>
    </p:spTree>
    <p:extLst>
      <p:ext uri="{BB962C8B-B14F-4D97-AF65-F5344CB8AC3E}">
        <p14:creationId xmlns:p14="http://schemas.microsoft.com/office/powerpoint/2010/main" val="1671026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light switch&#10;&#10;Description automatically generated">
            <a:extLst>
              <a:ext uri="{FF2B5EF4-FFF2-40B4-BE49-F238E27FC236}">
                <a16:creationId xmlns:a16="http://schemas.microsoft.com/office/drawing/2014/main" id="{988549B4-3996-7594-B49B-8C63B3495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a:ln>
            <a:noFill/>
          </a:ln>
        </p:spPr>
      </p:pic>
    </p:spTree>
    <p:extLst>
      <p:ext uri="{BB962C8B-B14F-4D97-AF65-F5344CB8AC3E}">
        <p14:creationId xmlns:p14="http://schemas.microsoft.com/office/powerpoint/2010/main" val="985433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3F0CC-FCD1-827F-FEBB-7F1BB6F54ED8}"/>
              </a:ext>
            </a:extLst>
          </p:cNvPr>
          <p:cNvSpPr>
            <a:spLocks noGrp="1"/>
          </p:cNvSpPr>
          <p:nvPr>
            <p:ph type="title"/>
          </p:nvPr>
        </p:nvSpPr>
        <p:spPr/>
        <p:txBody>
          <a:bodyPr/>
          <a:lstStyle/>
          <a:p>
            <a:r>
              <a:rPr lang="en-US" dirty="0"/>
              <a:t>Put Option</a:t>
            </a:r>
          </a:p>
        </p:txBody>
      </p:sp>
      <p:pic>
        <p:nvPicPr>
          <p:cNvPr id="5" name="Content Placeholder 4">
            <a:extLst>
              <a:ext uri="{FF2B5EF4-FFF2-40B4-BE49-F238E27FC236}">
                <a16:creationId xmlns:a16="http://schemas.microsoft.com/office/drawing/2014/main" id="{A516118C-14B3-8DD8-25ED-04B400DEF9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530" y="1618736"/>
            <a:ext cx="10899778" cy="4941090"/>
          </a:xfrm>
        </p:spPr>
      </p:pic>
    </p:spTree>
    <p:extLst>
      <p:ext uri="{BB962C8B-B14F-4D97-AF65-F5344CB8AC3E}">
        <p14:creationId xmlns:p14="http://schemas.microsoft.com/office/powerpoint/2010/main" val="31955834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B7E12026-68A1-EA25-AAF2-8ACD86931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a:ln>
            <a:noFill/>
          </a:ln>
        </p:spPr>
      </p:pic>
    </p:spTree>
    <p:extLst>
      <p:ext uri="{BB962C8B-B14F-4D97-AF65-F5344CB8AC3E}">
        <p14:creationId xmlns:p14="http://schemas.microsoft.com/office/powerpoint/2010/main" val="8429696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0200EDF-B33E-B986-8546-6F2EE9541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p:spPr>
      </p:pic>
    </p:spTree>
    <p:extLst>
      <p:ext uri="{BB962C8B-B14F-4D97-AF65-F5344CB8AC3E}">
        <p14:creationId xmlns:p14="http://schemas.microsoft.com/office/powerpoint/2010/main" val="21929636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Description automatically generated">
            <a:extLst>
              <a:ext uri="{FF2B5EF4-FFF2-40B4-BE49-F238E27FC236}">
                <a16:creationId xmlns:a16="http://schemas.microsoft.com/office/drawing/2014/main" id="{C0613E7D-EFE8-E1DF-AE8B-FA8EE5D02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a:ln>
            <a:noFill/>
          </a:ln>
        </p:spPr>
      </p:pic>
    </p:spTree>
    <p:extLst>
      <p:ext uri="{BB962C8B-B14F-4D97-AF65-F5344CB8AC3E}">
        <p14:creationId xmlns:p14="http://schemas.microsoft.com/office/powerpoint/2010/main" val="12549605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Human brain nerve cells">
            <a:extLst>
              <a:ext uri="{FF2B5EF4-FFF2-40B4-BE49-F238E27FC236}">
                <a16:creationId xmlns:a16="http://schemas.microsoft.com/office/drawing/2014/main" id="{A89442BC-EBD5-D7F2-6D3F-41DD7EABA29E}"/>
              </a:ext>
            </a:extLst>
          </p:cNvPr>
          <p:cNvPicPr>
            <a:picLocks noChangeAspect="1"/>
          </p:cNvPicPr>
          <p:nvPr/>
        </p:nvPicPr>
        <p:blipFill rotWithShape="1">
          <a:blip r:embed="rId2"/>
          <a:srcRect l="5896" r="2721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Rectangle 3">
            <a:extLst>
              <a:ext uri="{FF2B5EF4-FFF2-40B4-BE49-F238E27FC236}">
                <a16:creationId xmlns:a16="http://schemas.microsoft.com/office/drawing/2014/main" id="{2F66D134-4AC7-E4E7-54AE-0BD514E9D361}"/>
              </a:ext>
            </a:extLst>
          </p:cNvPr>
          <p:cNvSpPr txBox="1">
            <a:spLocks noChangeArrowheads="1"/>
          </p:cNvSpPr>
          <p:nvPr/>
        </p:nvSpPr>
        <p:spPr>
          <a:xfrm>
            <a:off x="6513788" y="2333297"/>
            <a:ext cx="4840010" cy="384366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b="1" i="0" dirty="0">
                <a:effectLst/>
                <a:latin typeface="+mn-lt"/>
                <a:ea typeface="+mn-ea"/>
                <a:cs typeface="+mn-cs"/>
              </a:rPr>
              <a:t>What's a Neural Network?</a:t>
            </a:r>
            <a:endParaRPr lang="en-US" sz="2000" b="0" i="0" dirty="0">
              <a:effectLst/>
              <a:latin typeface="+mn-lt"/>
              <a:ea typeface="+mn-ea"/>
              <a:cs typeface="+mn-cs"/>
            </a:endParaRPr>
          </a:p>
          <a:p>
            <a:pPr indent="-228600">
              <a:spcAft>
                <a:spcPts val="600"/>
              </a:spcAft>
              <a:buFont typeface="Arial" panose="020B0604020202020204" pitchFamily="34" charset="0"/>
              <a:buChar char="•"/>
            </a:pPr>
            <a:r>
              <a:rPr lang="en-US" sz="2000" b="0" i="0" dirty="0">
                <a:effectLst/>
                <a:latin typeface="+mn-lt"/>
                <a:ea typeface="+mn-ea"/>
                <a:cs typeface="+mn-cs"/>
              </a:rPr>
              <a:t>Think of a neural network as a computer system that's designed to work like our brains. It's made up of interconnected parts called neurons, which help process information.</a:t>
            </a:r>
          </a:p>
          <a:p>
            <a:pPr indent="-228600">
              <a:spcAft>
                <a:spcPts val="600"/>
              </a:spcAft>
              <a:buFont typeface="Arial" panose="020B0604020202020204" pitchFamily="34" charset="0"/>
              <a:buChar char="•"/>
            </a:pPr>
            <a:endParaRPr lang="en-US" altLang="ko-KR" sz="2000" dirty="0">
              <a:latin typeface="+mn-lt"/>
              <a:ea typeface="+mn-ea"/>
              <a:cs typeface="+mn-cs"/>
            </a:endParaRPr>
          </a:p>
        </p:txBody>
      </p:sp>
    </p:spTree>
    <p:extLst>
      <p:ext uri="{BB962C8B-B14F-4D97-AF65-F5344CB8AC3E}">
        <p14:creationId xmlns:p14="http://schemas.microsoft.com/office/powerpoint/2010/main" val="20871622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Lines and dots connected representing a network">
            <a:extLst>
              <a:ext uri="{FF2B5EF4-FFF2-40B4-BE49-F238E27FC236}">
                <a16:creationId xmlns:a16="http://schemas.microsoft.com/office/drawing/2014/main" id="{3C33485E-5529-94C6-D604-83D1C3E1F732}"/>
              </a:ext>
            </a:extLst>
          </p:cNvPr>
          <p:cNvPicPr>
            <a:picLocks noChangeAspect="1"/>
          </p:cNvPicPr>
          <p:nvPr/>
        </p:nvPicPr>
        <p:blipFill rotWithShape="1">
          <a:blip r:embed="rId2"/>
          <a:srcRect l="34426" r="31154"/>
          <a:stretch/>
        </p:blipFill>
        <p:spPr>
          <a:xfrm>
            <a:off x="1" y="10"/>
            <a:ext cx="4196496" cy="6857990"/>
          </a:xfrm>
          <a:prstGeom prst="rect">
            <a:avLst/>
          </a:prstGeom>
          <a:effectLst/>
        </p:spPr>
      </p:pic>
      <p:sp>
        <p:nvSpPr>
          <p:cNvPr id="2" name="Rectangle 3">
            <a:extLst>
              <a:ext uri="{FF2B5EF4-FFF2-40B4-BE49-F238E27FC236}">
                <a16:creationId xmlns:a16="http://schemas.microsoft.com/office/drawing/2014/main" id="{62574559-1C23-FBD7-F963-914C80EEBC93}"/>
              </a:ext>
            </a:extLst>
          </p:cNvPr>
          <p:cNvSpPr txBox="1">
            <a:spLocks noChangeArrowheads="1"/>
          </p:cNvSpPr>
          <p:nvPr/>
        </p:nvSpPr>
        <p:spPr>
          <a:xfrm>
            <a:off x="4553734" y="2409830"/>
            <a:ext cx="6798539" cy="37052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b="1" i="0" dirty="0">
                <a:effectLst/>
                <a:latin typeface="+mn-lt"/>
                <a:ea typeface="+mn-ea"/>
                <a:cs typeface="+mn-cs"/>
              </a:rPr>
              <a:t>Using RapidMiner:</a:t>
            </a:r>
            <a:endParaRPr lang="en-US" sz="2000" b="0" i="0" dirty="0">
              <a:effectLst/>
              <a:latin typeface="+mn-lt"/>
              <a:ea typeface="+mn-ea"/>
              <a:cs typeface="+mn-cs"/>
            </a:endParaRPr>
          </a:p>
          <a:p>
            <a:pPr indent="-228600">
              <a:spcAft>
                <a:spcPts val="600"/>
              </a:spcAft>
              <a:buFont typeface="Arial" panose="020B0604020202020204" pitchFamily="34" charset="0"/>
              <a:buChar char="•"/>
            </a:pPr>
            <a:r>
              <a:rPr lang="en-US" sz="2000" b="0" i="0" dirty="0">
                <a:effectLst/>
                <a:latin typeface="+mn-lt"/>
                <a:ea typeface="+mn-ea"/>
                <a:cs typeface="+mn-cs"/>
              </a:rPr>
              <a:t>RapidMiner is a tool that helps us build and analyze neural network models. It makes it easier for us to work with complex data and algorithms.</a:t>
            </a:r>
          </a:p>
          <a:p>
            <a:pPr>
              <a:spcAft>
                <a:spcPts val="600"/>
              </a:spcAft>
            </a:pPr>
            <a:endParaRPr lang="en-US" sz="2000" b="0" i="0" dirty="0">
              <a:effectLst/>
              <a:latin typeface="+mn-lt"/>
              <a:ea typeface="+mn-ea"/>
              <a:cs typeface="+mn-cs"/>
            </a:endParaRPr>
          </a:p>
        </p:txBody>
      </p:sp>
      <p:sp>
        <p:nvSpPr>
          <p:cNvPr id="3" name="Rectangle 3">
            <a:extLst>
              <a:ext uri="{FF2B5EF4-FFF2-40B4-BE49-F238E27FC236}">
                <a16:creationId xmlns:a16="http://schemas.microsoft.com/office/drawing/2014/main" id="{2D3F1DDE-2F05-26F6-4BC5-ABAD44C6BA2D}"/>
              </a:ext>
            </a:extLst>
          </p:cNvPr>
          <p:cNvSpPr txBox="1">
            <a:spLocks noChangeArrowheads="1"/>
          </p:cNvSpPr>
          <p:nvPr/>
        </p:nvSpPr>
        <p:spPr>
          <a:xfrm>
            <a:off x="4706134" y="2562230"/>
            <a:ext cx="6798539" cy="37052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2000" b="0" i="0" dirty="0">
              <a:effectLst/>
              <a:latin typeface="+mn-lt"/>
              <a:ea typeface="+mn-ea"/>
              <a:cs typeface="+mn-cs"/>
            </a:endParaRPr>
          </a:p>
        </p:txBody>
      </p:sp>
    </p:spTree>
    <p:extLst>
      <p:ext uri="{BB962C8B-B14F-4D97-AF65-F5344CB8AC3E}">
        <p14:creationId xmlns:p14="http://schemas.microsoft.com/office/powerpoint/2010/main" val="22091393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Calculator, pen, compass, money and a paper with graphs printed on it">
            <a:extLst>
              <a:ext uri="{FF2B5EF4-FFF2-40B4-BE49-F238E27FC236}">
                <a16:creationId xmlns:a16="http://schemas.microsoft.com/office/drawing/2014/main" id="{9778164C-358A-BD47-1D70-0544B99E4135}"/>
              </a:ext>
            </a:extLst>
          </p:cNvPr>
          <p:cNvPicPr>
            <a:picLocks noChangeAspect="1"/>
          </p:cNvPicPr>
          <p:nvPr/>
        </p:nvPicPr>
        <p:blipFill rotWithShape="1">
          <a:blip r:embed="rId2"/>
          <a:srcRect l="34310" r="30087"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3" name="Rectangle 3">
            <a:extLst>
              <a:ext uri="{FF2B5EF4-FFF2-40B4-BE49-F238E27FC236}">
                <a16:creationId xmlns:a16="http://schemas.microsoft.com/office/drawing/2014/main" id="{2B8D8373-7516-24B8-956D-CBBCE80E9645}"/>
              </a:ext>
            </a:extLst>
          </p:cNvPr>
          <p:cNvSpPr txBox="1">
            <a:spLocks noChangeArrowheads="1"/>
          </p:cNvSpPr>
          <p:nvPr/>
        </p:nvSpPr>
        <p:spPr>
          <a:xfrm>
            <a:off x="4654296" y="2706624"/>
            <a:ext cx="6894576" cy="3483864"/>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b="1" i="0" dirty="0">
                <a:effectLst/>
                <a:latin typeface="+mn-lt"/>
                <a:ea typeface="+mn-ea"/>
                <a:cs typeface="+mn-cs"/>
              </a:rPr>
              <a:t>Datasets:</a:t>
            </a:r>
            <a:endParaRPr lang="en-US" sz="2200" b="0" i="0" dirty="0">
              <a:effectLst/>
              <a:latin typeface="+mn-lt"/>
              <a:ea typeface="+mn-ea"/>
              <a:cs typeface="+mn-cs"/>
            </a:endParaRPr>
          </a:p>
          <a:p>
            <a:pPr indent="-228600">
              <a:spcAft>
                <a:spcPts val="600"/>
              </a:spcAft>
              <a:buFont typeface="Arial" panose="020B0604020202020204" pitchFamily="34" charset="0"/>
              <a:buChar char="•"/>
            </a:pPr>
            <a:r>
              <a:rPr lang="en-US" sz="2200" b="0" i="0" dirty="0">
                <a:effectLst/>
                <a:latin typeface="+mn-lt"/>
                <a:ea typeface="+mn-ea"/>
                <a:cs typeface="+mn-cs"/>
              </a:rPr>
              <a:t>We have data divided into two parts: training and testing sets. These contain information about stock prices for different companies.</a:t>
            </a:r>
          </a:p>
        </p:txBody>
      </p:sp>
      <p:sp>
        <p:nvSpPr>
          <p:cNvPr id="2" name="Rectangle 3">
            <a:extLst>
              <a:ext uri="{FF2B5EF4-FFF2-40B4-BE49-F238E27FC236}">
                <a16:creationId xmlns:a16="http://schemas.microsoft.com/office/drawing/2014/main" id="{A72BA7E6-0321-F319-07DE-D28DA182A90E}"/>
              </a:ext>
            </a:extLst>
          </p:cNvPr>
          <p:cNvSpPr txBox="1">
            <a:spLocks noChangeArrowheads="1"/>
          </p:cNvSpPr>
          <p:nvPr/>
        </p:nvSpPr>
        <p:spPr>
          <a:xfrm>
            <a:off x="4553734" y="2409830"/>
            <a:ext cx="6798539" cy="37052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2000" b="0" i="0" dirty="0">
              <a:effectLst/>
              <a:latin typeface="+mn-lt"/>
              <a:ea typeface="+mn-ea"/>
              <a:cs typeface="+mn-cs"/>
            </a:endParaRPr>
          </a:p>
        </p:txBody>
      </p:sp>
    </p:spTree>
    <p:extLst>
      <p:ext uri="{BB962C8B-B14F-4D97-AF65-F5344CB8AC3E}">
        <p14:creationId xmlns:p14="http://schemas.microsoft.com/office/powerpoint/2010/main" val="5629342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Stock market graph on display">
            <a:extLst>
              <a:ext uri="{FF2B5EF4-FFF2-40B4-BE49-F238E27FC236}">
                <a16:creationId xmlns:a16="http://schemas.microsoft.com/office/drawing/2014/main" id="{2C7B5FBD-4923-B45B-553B-2FF01B23102C}"/>
              </a:ext>
            </a:extLst>
          </p:cNvPr>
          <p:cNvPicPr>
            <a:picLocks noChangeAspect="1"/>
          </p:cNvPicPr>
          <p:nvPr/>
        </p:nvPicPr>
        <p:blipFill rotWithShape="1">
          <a:blip r:embed="rId2"/>
          <a:srcRect l="31676" r="5822" b="-1"/>
          <a:stretch/>
        </p:blipFill>
        <p:spPr>
          <a:xfrm>
            <a:off x="20" y="10"/>
            <a:ext cx="7390243" cy="6857990"/>
          </a:xfrm>
          <a:prstGeom prst="rect">
            <a:avLst/>
          </a:prstGeom>
        </p:spPr>
      </p:pic>
      <p:sp>
        <p:nvSpPr>
          <p:cNvPr id="2" name="Rectangle 3">
            <a:extLst>
              <a:ext uri="{FF2B5EF4-FFF2-40B4-BE49-F238E27FC236}">
                <a16:creationId xmlns:a16="http://schemas.microsoft.com/office/drawing/2014/main" id="{BDD8341C-B5A5-9698-2B5A-155DB7916F16}"/>
              </a:ext>
            </a:extLst>
          </p:cNvPr>
          <p:cNvSpPr txBox="1">
            <a:spLocks noChangeArrowheads="1"/>
          </p:cNvSpPr>
          <p:nvPr/>
        </p:nvSpPr>
        <p:spPr>
          <a:xfrm>
            <a:off x="8079978" y="2533476"/>
            <a:ext cx="3369234" cy="34478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b="1" i="0" dirty="0">
                <a:effectLst/>
                <a:latin typeface="+mn-lt"/>
                <a:ea typeface="+mn-ea"/>
                <a:cs typeface="+mn-cs"/>
              </a:rPr>
              <a:t>Training the Model:</a:t>
            </a:r>
            <a:endParaRPr lang="en-US" sz="2000" b="0" i="0" dirty="0">
              <a:effectLst/>
              <a:latin typeface="+mn-lt"/>
              <a:ea typeface="+mn-ea"/>
              <a:cs typeface="+mn-cs"/>
            </a:endParaRPr>
          </a:p>
          <a:p>
            <a:pPr indent="-228600">
              <a:spcAft>
                <a:spcPts val="600"/>
              </a:spcAft>
              <a:buFont typeface="Arial" panose="020B0604020202020204" pitchFamily="34" charset="0"/>
              <a:buChar char="•"/>
            </a:pPr>
            <a:r>
              <a:rPr lang="en-US" sz="2000" b="0" i="0" dirty="0">
                <a:effectLst/>
                <a:latin typeface="+mn-lt"/>
                <a:ea typeface="+mn-ea"/>
                <a:cs typeface="+mn-cs"/>
              </a:rPr>
              <a:t>We use historical stock prices from the training set to teach the neural network how to make predictions. This is like showing it examples of past data so it can learn from them.</a:t>
            </a:r>
          </a:p>
        </p:txBody>
      </p:sp>
    </p:spTree>
    <p:extLst>
      <p:ext uri="{BB962C8B-B14F-4D97-AF65-F5344CB8AC3E}">
        <p14:creationId xmlns:p14="http://schemas.microsoft.com/office/powerpoint/2010/main" val="2458735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Models if molecules in science classroom">
            <a:extLst>
              <a:ext uri="{FF2B5EF4-FFF2-40B4-BE49-F238E27FC236}">
                <a16:creationId xmlns:a16="http://schemas.microsoft.com/office/drawing/2014/main" id="{CB81A1BC-48AD-9826-5E8D-1D0B7137DA5E}"/>
              </a:ext>
            </a:extLst>
          </p:cNvPr>
          <p:cNvPicPr>
            <a:picLocks noChangeAspect="1"/>
          </p:cNvPicPr>
          <p:nvPr/>
        </p:nvPicPr>
        <p:blipFill rotWithShape="1">
          <a:blip r:embed="rId2"/>
          <a:srcRect l="26974" r="20367" b="-2"/>
          <a:stretch/>
        </p:blipFill>
        <p:spPr>
          <a:xfrm>
            <a:off x="-1" y="-2"/>
            <a:ext cx="5410198" cy="6858002"/>
          </a:xfrm>
          <a:prstGeom prst="rect">
            <a:avLst/>
          </a:prstGeom>
        </p:spPr>
      </p:pic>
      <p:sp>
        <p:nvSpPr>
          <p:cNvPr id="2" name="Rectangle 3">
            <a:extLst>
              <a:ext uri="{FF2B5EF4-FFF2-40B4-BE49-F238E27FC236}">
                <a16:creationId xmlns:a16="http://schemas.microsoft.com/office/drawing/2014/main" id="{65291D89-04D4-22C1-E877-439B713F1F6B}"/>
              </a:ext>
            </a:extLst>
          </p:cNvPr>
          <p:cNvSpPr txBox="1">
            <a:spLocks noChangeArrowheads="1"/>
          </p:cNvSpPr>
          <p:nvPr/>
        </p:nvSpPr>
        <p:spPr>
          <a:xfrm>
            <a:off x="6115317" y="2743200"/>
            <a:ext cx="5247340" cy="34968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b="1" i="0" dirty="0">
                <a:effectLst/>
                <a:latin typeface="+mn-lt"/>
                <a:ea typeface="+mn-ea"/>
                <a:cs typeface="+mn-cs"/>
              </a:rPr>
              <a:t>Testing Phase:</a:t>
            </a:r>
            <a:endParaRPr lang="en-US" sz="2000" b="0" i="0" dirty="0">
              <a:effectLst/>
              <a:latin typeface="+mn-lt"/>
              <a:ea typeface="+mn-ea"/>
              <a:cs typeface="+mn-cs"/>
            </a:endParaRPr>
          </a:p>
          <a:p>
            <a:pPr indent="-228600">
              <a:spcAft>
                <a:spcPts val="600"/>
              </a:spcAft>
              <a:buFont typeface="Arial" panose="020B0604020202020204" pitchFamily="34" charset="0"/>
              <a:buChar char="•"/>
            </a:pPr>
            <a:r>
              <a:rPr lang="en-US" sz="2000" b="0" i="0" dirty="0">
                <a:effectLst/>
                <a:latin typeface="+mn-lt"/>
                <a:ea typeface="+mn-ea"/>
                <a:cs typeface="+mn-cs"/>
              </a:rPr>
              <a:t>Once the model is trained, we test it using new data from the testing set. This helps us see how well the model can predict stock prices for a specific month.</a:t>
            </a:r>
          </a:p>
          <a:p>
            <a:pPr indent="-228600">
              <a:spcAft>
                <a:spcPts val="600"/>
              </a:spcAft>
              <a:buFont typeface="Arial" panose="020B0604020202020204" pitchFamily="34" charset="0"/>
              <a:buChar char="•"/>
            </a:pPr>
            <a:endParaRPr lang="en-US" sz="2000" b="0" i="0" dirty="0">
              <a:effectLst/>
              <a:latin typeface="+mn-lt"/>
              <a:ea typeface="+mn-ea"/>
              <a:cs typeface="+mn-cs"/>
            </a:endParaRPr>
          </a:p>
        </p:txBody>
      </p:sp>
    </p:spTree>
    <p:extLst>
      <p:ext uri="{BB962C8B-B14F-4D97-AF65-F5344CB8AC3E}">
        <p14:creationId xmlns:p14="http://schemas.microsoft.com/office/powerpoint/2010/main" val="3188500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reaching for a paper on a table full of paper and sticky notes">
            <a:extLst>
              <a:ext uri="{FF2B5EF4-FFF2-40B4-BE49-F238E27FC236}">
                <a16:creationId xmlns:a16="http://schemas.microsoft.com/office/drawing/2014/main" id="{5DAC440F-7EA2-B901-25A7-17B01759EF47}"/>
              </a:ext>
            </a:extLst>
          </p:cNvPr>
          <p:cNvPicPr>
            <a:picLocks noChangeAspect="1"/>
          </p:cNvPicPr>
          <p:nvPr/>
        </p:nvPicPr>
        <p:blipFill rotWithShape="1">
          <a:blip r:embed="rId2"/>
          <a:srcRect l="19837" r="20829" b="-1"/>
          <a:stretch/>
        </p:blipFill>
        <p:spPr>
          <a:xfrm>
            <a:off x="20" y="10"/>
            <a:ext cx="6095980" cy="6857990"/>
          </a:xfrm>
          <a:prstGeom prst="rect">
            <a:avLst/>
          </a:prstGeom>
        </p:spPr>
      </p:pic>
      <p:sp>
        <p:nvSpPr>
          <p:cNvPr id="2" name="Rectangle 3">
            <a:extLst>
              <a:ext uri="{FF2B5EF4-FFF2-40B4-BE49-F238E27FC236}">
                <a16:creationId xmlns:a16="http://schemas.microsoft.com/office/drawing/2014/main" id="{D315ED37-5383-3B45-6024-238573922994}"/>
              </a:ext>
            </a:extLst>
          </p:cNvPr>
          <p:cNvSpPr txBox="1">
            <a:spLocks noChangeArrowheads="1"/>
          </p:cNvSpPr>
          <p:nvPr/>
        </p:nvSpPr>
        <p:spPr>
          <a:xfrm>
            <a:off x="6823878" y="2533476"/>
            <a:ext cx="4491820" cy="34478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b="1" i="0" dirty="0">
                <a:effectLst/>
                <a:latin typeface="+mn-lt"/>
                <a:ea typeface="+mn-ea"/>
                <a:cs typeface="+mn-cs"/>
              </a:rPr>
              <a:t>Data Preparation:</a:t>
            </a:r>
            <a:endParaRPr lang="en-US" sz="2000" b="0" i="0" dirty="0">
              <a:effectLst/>
              <a:latin typeface="+mn-lt"/>
              <a:ea typeface="+mn-ea"/>
              <a:cs typeface="+mn-cs"/>
            </a:endParaRPr>
          </a:p>
          <a:p>
            <a:pPr indent="-228600">
              <a:spcAft>
                <a:spcPts val="600"/>
              </a:spcAft>
              <a:buFont typeface="Arial" panose="020B0604020202020204" pitchFamily="34" charset="0"/>
              <a:buChar char="•"/>
            </a:pPr>
            <a:r>
              <a:rPr lang="en-US" sz="2000" b="0" i="0" dirty="0">
                <a:effectLst/>
                <a:latin typeface="+mn-lt"/>
                <a:ea typeface="+mn-ea"/>
                <a:cs typeface="+mn-cs"/>
              </a:rPr>
              <a:t>Before training and testing, we need to prepare the data. We use operations like "set role" to assign roles to different attributes and "windowing" to organize the data properly.</a:t>
            </a:r>
          </a:p>
          <a:p>
            <a:pPr indent="-228600">
              <a:spcAft>
                <a:spcPts val="600"/>
              </a:spcAft>
              <a:buFont typeface="Arial" panose="020B0604020202020204" pitchFamily="34" charset="0"/>
              <a:buChar char="•"/>
            </a:pPr>
            <a:endParaRPr lang="en-US" sz="2000" b="0" i="0" dirty="0">
              <a:effectLst/>
              <a:latin typeface="+mn-lt"/>
              <a:ea typeface="+mn-ea"/>
              <a:cs typeface="+mn-cs"/>
            </a:endParaRPr>
          </a:p>
        </p:txBody>
      </p:sp>
    </p:spTree>
    <p:extLst>
      <p:ext uri="{BB962C8B-B14F-4D97-AF65-F5344CB8AC3E}">
        <p14:creationId xmlns:p14="http://schemas.microsoft.com/office/powerpoint/2010/main" val="2631788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000EB7F-513A-539A-BA7F-73CF423D8739}"/>
              </a:ext>
            </a:extLst>
          </p:cNvPr>
          <p:cNvPicPr>
            <a:picLocks noChangeAspect="1"/>
          </p:cNvPicPr>
          <p:nvPr/>
        </p:nvPicPr>
        <p:blipFill rotWithShape="1">
          <a:blip r:embed="rId2"/>
          <a:srcRect r="55428" b="-445"/>
          <a:stretch/>
        </p:blipFill>
        <p:spPr>
          <a:xfrm>
            <a:off x="-1" y="-2"/>
            <a:ext cx="5410198" cy="6858002"/>
          </a:xfrm>
          <a:prstGeom prst="rect">
            <a:avLst/>
          </a:prstGeom>
        </p:spPr>
      </p:pic>
      <p:sp>
        <p:nvSpPr>
          <p:cNvPr id="2" name="Rectangle 3">
            <a:extLst>
              <a:ext uri="{FF2B5EF4-FFF2-40B4-BE49-F238E27FC236}">
                <a16:creationId xmlns:a16="http://schemas.microsoft.com/office/drawing/2014/main" id="{8218E318-7990-6A14-A667-424BAD8BD424}"/>
              </a:ext>
            </a:extLst>
          </p:cNvPr>
          <p:cNvSpPr txBox="1">
            <a:spLocks noChangeArrowheads="1"/>
          </p:cNvSpPr>
          <p:nvPr/>
        </p:nvSpPr>
        <p:spPr>
          <a:xfrm>
            <a:off x="6115317" y="2743200"/>
            <a:ext cx="5247340" cy="34968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b="1" i="0" dirty="0">
                <a:effectLst/>
                <a:latin typeface="+mn-lt"/>
                <a:ea typeface="+mn-ea"/>
                <a:cs typeface="+mn-cs"/>
              </a:rPr>
              <a:t>Training Process:</a:t>
            </a:r>
            <a:endParaRPr lang="en-US" sz="2000" b="0" i="0" dirty="0">
              <a:effectLst/>
              <a:latin typeface="+mn-lt"/>
              <a:ea typeface="+mn-ea"/>
              <a:cs typeface="+mn-cs"/>
            </a:endParaRPr>
          </a:p>
          <a:p>
            <a:pPr indent="-228600">
              <a:spcAft>
                <a:spcPts val="600"/>
              </a:spcAft>
              <a:buFont typeface="Arial" panose="020B0604020202020204" pitchFamily="34" charset="0"/>
              <a:buChar char="•"/>
            </a:pPr>
            <a:r>
              <a:rPr lang="en-US" sz="2000" b="0" i="0" dirty="0">
                <a:effectLst/>
                <a:latin typeface="+mn-lt"/>
                <a:ea typeface="+mn-ea"/>
                <a:cs typeface="+mn-cs"/>
              </a:rPr>
              <a:t>During training, the neural network adjusts its internal parameters to minimize the difference between predicted and actual stock prices. We set parameters like the number of training cycles and learning rate to help it learn effectively.</a:t>
            </a:r>
          </a:p>
          <a:p>
            <a:pPr indent="-228600">
              <a:spcAft>
                <a:spcPts val="600"/>
              </a:spcAft>
              <a:buFont typeface="Arial" panose="020B0604020202020204" pitchFamily="34" charset="0"/>
              <a:buChar char="•"/>
            </a:pPr>
            <a:endParaRPr lang="en-US" sz="2000" b="0" i="0" dirty="0">
              <a:effectLst/>
              <a:latin typeface="+mn-lt"/>
              <a:ea typeface="+mn-ea"/>
              <a:cs typeface="+mn-cs"/>
            </a:endParaRPr>
          </a:p>
        </p:txBody>
      </p:sp>
    </p:spTree>
    <p:extLst>
      <p:ext uri="{BB962C8B-B14F-4D97-AF65-F5344CB8AC3E}">
        <p14:creationId xmlns:p14="http://schemas.microsoft.com/office/powerpoint/2010/main" val="150550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7592F6-5F16-42DE-3B1E-80868772FE88}"/>
              </a:ext>
            </a:extLst>
          </p:cNvPr>
          <p:cNvSpPr>
            <a:spLocks noGrp="1"/>
          </p:cNvSpPr>
          <p:nvPr>
            <p:ph idx="1"/>
          </p:nvPr>
        </p:nvSpPr>
        <p:spPr>
          <a:xfrm>
            <a:off x="695741" y="1147970"/>
            <a:ext cx="9750286" cy="5874026"/>
          </a:xfrm>
        </p:spPr>
        <p:txBody>
          <a:bodyPr/>
          <a:lstStyle/>
          <a:p>
            <a:r>
              <a:rPr lang="en-US" sz="2400" dirty="0"/>
              <a:t>Stock price prediction of a particular company of frontier markets using Black-Scholes formula have not been studied so far. </a:t>
            </a:r>
          </a:p>
          <a:p>
            <a:r>
              <a:rPr lang="en-US" sz="2400" dirty="0"/>
              <a:t>The reason is that BSOPM has parameters called </a:t>
            </a:r>
            <a:r>
              <a:rPr lang="en-US" sz="2400" b="1" u="sng" dirty="0"/>
              <a:t>strike price </a:t>
            </a:r>
            <a:r>
              <a:rPr lang="en-US" sz="2400" dirty="0"/>
              <a:t>and </a:t>
            </a:r>
            <a:r>
              <a:rPr lang="en-US" sz="2400" b="1" u="sng" dirty="0"/>
              <a:t>time to maturity </a:t>
            </a:r>
            <a:r>
              <a:rPr lang="en-US" sz="2400" dirty="0"/>
              <a:t>and </a:t>
            </a:r>
            <a:r>
              <a:rPr lang="en-US" sz="2400" b="1" u="sng" dirty="0"/>
              <a:t>volatility</a:t>
            </a:r>
            <a:r>
              <a:rPr lang="en-US" sz="2400" dirty="0"/>
              <a:t>, which do not even exist when it comes to trading in frontier markets. </a:t>
            </a:r>
          </a:p>
          <a:p>
            <a:r>
              <a:rPr lang="en-US" sz="2400" dirty="0"/>
              <a:t>Machine learning and data mining play a very important role, when it comes to predicting stock prices of </a:t>
            </a:r>
            <a:r>
              <a:rPr lang="en-US" sz="2400" b="1" u="sng" dirty="0"/>
              <a:t>both frontier and derivative markets.</a:t>
            </a:r>
          </a:p>
          <a:p>
            <a:pPr marL="0" indent="0">
              <a:buNone/>
            </a:pPr>
            <a:endParaRPr lang="en-US" dirty="0"/>
          </a:p>
        </p:txBody>
      </p:sp>
    </p:spTree>
    <p:extLst>
      <p:ext uri="{BB962C8B-B14F-4D97-AF65-F5344CB8AC3E}">
        <p14:creationId xmlns:p14="http://schemas.microsoft.com/office/powerpoint/2010/main" val="3137764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Graph on document with pen">
            <a:extLst>
              <a:ext uri="{FF2B5EF4-FFF2-40B4-BE49-F238E27FC236}">
                <a16:creationId xmlns:a16="http://schemas.microsoft.com/office/drawing/2014/main" id="{04308160-F62A-AC80-9E24-F4C58B48B8DA}"/>
              </a:ext>
            </a:extLst>
          </p:cNvPr>
          <p:cNvPicPr>
            <a:picLocks noChangeAspect="1"/>
          </p:cNvPicPr>
          <p:nvPr/>
        </p:nvPicPr>
        <p:blipFill rotWithShape="1">
          <a:blip r:embed="rId2"/>
          <a:srcRect l="30532" r="16809" b="-2"/>
          <a:stretch/>
        </p:blipFill>
        <p:spPr>
          <a:xfrm>
            <a:off x="-1" y="-2"/>
            <a:ext cx="5410198" cy="6858002"/>
          </a:xfrm>
          <a:prstGeom prst="rect">
            <a:avLst/>
          </a:prstGeom>
        </p:spPr>
      </p:pic>
      <p:sp>
        <p:nvSpPr>
          <p:cNvPr id="3" name="TextBox 2">
            <a:extLst>
              <a:ext uri="{FF2B5EF4-FFF2-40B4-BE49-F238E27FC236}">
                <a16:creationId xmlns:a16="http://schemas.microsoft.com/office/drawing/2014/main" id="{4DC4AE22-C32B-0611-35AF-D7A90E549287}"/>
              </a:ext>
            </a:extLst>
          </p:cNvPr>
          <p:cNvSpPr txBox="1"/>
          <p:nvPr/>
        </p:nvSpPr>
        <p:spPr>
          <a:xfrm>
            <a:off x="6115317" y="2743200"/>
            <a:ext cx="5247340" cy="3496878"/>
          </a:xfrm>
          <a:prstGeom prst="rect">
            <a:avLst/>
          </a:prstGeom>
        </p:spPr>
        <p:txBody>
          <a:bodyPr vert="horz" lIns="91440" tIns="45720" rIns="91440" bIns="45720" rtlCol="0" anchor="ctr">
            <a:normAutofit/>
          </a:bodyPr>
          <a:lstStyle/>
          <a:p>
            <a:pPr>
              <a:lnSpc>
                <a:spcPct val="90000"/>
              </a:lnSpc>
              <a:spcAft>
                <a:spcPts val="600"/>
              </a:spcAft>
            </a:pPr>
            <a:r>
              <a:rPr lang="en-US" sz="2000" b="1" i="0" dirty="0">
                <a:effectLst/>
              </a:rPr>
              <a:t>Testing Performance:</a:t>
            </a:r>
            <a:endParaRPr lang="en-US" sz="2000" b="0" i="0" dirty="0">
              <a:effectLst/>
            </a:endParaRPr>
          </a:p>
          <a:p>
            <a:pPr indent="-228600">
              <a:lnSpc>
                <a:spcPct val="90000"/>
              </a:lnSpc>
              <a:spcAft>
                <a:spcPts val="600"/>
              </a:spcAft>
              <a:buFont typeface="Arial" panose="020B0604020202020204" pitchFamily="34" charset="0"/>
              <a:buChar char="•"/>
            </a:pPr>
            <a:r>
              <a:rPr lang="en-US" sz="2000" b="0" i="0" dirty="0">
                <a:effectLst/>
              </a:rPr>
              <a:t>In the testing phase, we evaluate how well the model performs using metrics like accuracy. This helps us understand if the predictions are close to the actual stock prices.</a:t>
            </a:r>
          </a:p>
        </p:txBody>
      </p:sp>
    </p:spTree>
    <p:extLst>
      <p:ext uri="{BB962C8B-B14F-4D97-AF65-F5344CB8AC3E}">
        <p14:creationId xmlns:p14="http://schemas.microsoft.com/office/powerpoint/2010/main" val="21185203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0E802A-E11B-CBDA-2613-29E5EFB0A5FA}"/>
              </a:ext>
            </a:extLst>
          </p:cNvPr>
          <p:cNvSpPr txBox="1"/>
          <p:nvPr/>
        </p:nvSpPr>
        <p:spPr>
          <a:xfrm>
            <a:off x="2750820" y="2533476"/>
            <a:ext cx="6705206" cy="3447832"/>
          </a:xfrm>
          <a:prstGeom prst="rect">
            <a:avLst/>
          </a:prstGeom>
        </p:spPr>
        <p:txBody>
          <a:bodyPr vert="horz" lIns="91440" tIns="45720" rIns="91440" bIns="45720" rtlCol="0" anchor="t">
            <a:normAutofit/>
          </a:bodyPr>
          <a:lstStyle/>
          <a:p>
            <a:pPr algn="ctr">
              <a:lnSpc>
                <a:spcPct val="90000"/>
              </a:lnSpc>
              <a:spcAft>
                <a:spcPts val="600"/>
              </a:spcAft>
            </a:pPr>
            <a:r>
              <a:rPr lang="en-US" sz="2000" b="1" i="0" dirty="0">
                <a:effectLst/>
              </a:rPr>
              <a:t>Visualizing Results:</a:t>
            </a:r>
            <a:endParaRPr lang="en-US" sz="2000" b="0" i="0" dirty="0">
              <a:effectLst/>
            </a:endParaRPr>
          </a:p>
          <a:p>
            <a:pPr indent="-228600" algn="ctr">
              <a:lnSpc>
                <a:spcPct val="90000"/>
              </a:lnSpc>
              <a:spcAft>
                <a:spcPts val="600"/>
              </a:spcAft>
              <a:buFont typeface="Arial" panose="020B0604020202020204" pitchFamily="34" charset="0"/>
              <a:buChar char="•"/>
            </a:pPr>
            <a:r>
              <a:rPr lang="en-US" sz="2000" b="0" i="0" dirty="0">
                <a:effectLst/>
              </a:rPr>
              <a:t>To see how well the model did, we use charts and tables to compare the predicted stock prices with the actual ones. This gives us a clear picture of the model's performance.</a:t>
            </a:r>
          </a:p>
        </p:txBody>
      </p:sp>
    </p:spTree>
    <p:extLst>
      <p:ext uri="{BB962C8B-B14F-4D97-AF65-F5344CB8AC3E}">
        <p14:creationId xmlns:p14="http://schemas.microsoft.com/office/powerpoint/2010/main" val="645388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F94520C5-DB32-90BF-A663-7CD2FB480E91}"/>
              </a:ext>
            </a:extLst>
          </p:cNvPr>
          <p:cNvPicPr>
            <a:picLocks noChangeAspect="1"/>
          </p:cNvPicPr>
          <p:nvPr/>
        </p:nvPicPr>
        <p:blipFill rotWithShape="1">
          <a:blip r:embed="rId2"/>
          <a:srcRect l="32643" r="17357"/>
          <a:stretch/>
        </p:blipFill>
        <p:spPr>
          <a:xfrm>
            <a:off x="20" y="10"/>
            <a:ext cx="6095980" cy="6857990"/>
          </a:xfrm>
          <a:prstGeom prst="rect">
            <a:avLst/>
          </a:prstGeom>
        </p:spPr>
      </p:pic>
      <p:sp>
        <p:nvSpPr>
          <p:cNvPr id="3" name="TextBox 2">
            <a:extLst>
              <a:ext uri="{FF2B5EF4-FFF2-40B4-BE49-F238E27FC236}">
                <a16:creationId xmlns:a16="http://schemas.microsoft.com/office/drawing/2014/main" id="{9E74ED84-EFF7-A06D-62BC-191B03A62D5B}"/>
              </a:ext>
            </a:extLst>
          </p:cNvPr>
          <p:cNvSpPr txBox="1"/>
          <p:nvPr/>
        </p:nvSpPr>
        <p:spPr>
          <a:xfrm>
            <a:off x="6823878" y="2533476"/>
            <a:ext cx="4491820" cy="3447832"/>
          </a:xfrm>
          <a:prstGeom prst="rect">
            <a:avLst/>
          </a:prstGeom>
        </p:spPr>
        <p:txBody>
          <a:bodyPr vert="horz" lIns="91440" tIns="45720" rIns="91440" bIns="45720" rtlCol="0" anchor="t">
            <a:normAutofit/>
          </a:bodyPr>
          <a:lstStyle/>
          <a:p>
            <a:pPr>
              <a:lnSpc>
                <a:spcPct val="90000"/>
              </a:lnSpc>
              <a:spcAft>
                <a:spcPts val="600"/>
              </a:spcAft>
            </a:pPr>
            <a:r>
              <a:rPr lang="en-US" sz="2000" b="1" i="0" dirty="0">
                <a:effectLst/>
              </a:rPr>
              <a:t>Conclusion:</a:t>
            </a:r>
            <a:endParaRPr lang="en-US" sz="2000" b="0" i="0" dirty="0">
              <a:effectLst/>
            </a:endParaRPr>
          </a:p>
          <a:p>
            <a:pPr indent="-228600">
              <a:lnSpc>
                <a:spcPct val="90000"/>
              </a:lnSpc>
              <a:spcAft>
                <a:spcPts val="600"/>
              </a:spcAft>
              <a:buFont typeface="Arial" panose="020B0604020202020204" pitchFamily="34" charset="0"/>
              <a:buChar char="•"/>
            </a:pPr>
            <a:r>
              <a:rPr lang="en-US" sz="2000" b="0" i="0" dirty="0">
                <a:effectLst/>
              </a:rPr>
              <a:t>Overall, we're using RapidMiner and neural networks to analyze stock prices and make predictions. By training the model with historical data and testing it with new data, we can make informed decisions about investments.</a:t>
            </a:r>
          </a:p>
        </p:txBody>
      </p:sp>
    </p:spTree>
    <p:extLst>
      <p:ext uri="{BB962C8B-B14F-4D97-AF65-F5344CB8AC3E}">
        <p14:creationId xmlns:p14="http://schemas.microsoft.com/office/powerpoint/2010/main" val="20725673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model&#10;&#10;Description automatically generated">
            <a:extLst>
              <a:ext uri="{FF2B5EF4-FFF2-40B4-BE49-F238E27FC236}">
                <a16:creationId xmlns:a16="http://schemas.microsoft.com/office/drawing/2014/main" id="{3B470DFE-E08F-2A89-9F57-9891B10B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45" y="377304"/>
            <a:ext cx="10840509" cy="6103392"/>
          </a:xfrm>
          <a:prstGeom prst="rect">
            <a:avLst/>
          </a:prstGeom>
          <a:ln>
            <a:noFill/>
          </a:ln>
        </p:spPr>
      </p:pic>
    </p:spTree>
    <p:extLst>
      <p:ext uri="{BB962C8B-B14F-4D97-AF65-F5344CB8AC3E}">
        <p14:creationId xmlns:p14="http://schemas.microsoft.com/office/powerpoint/2010/main" val="2827155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machine learning&#10;&#10;Description automatically generated">
            <a:extLst>
              <a:ext uri="{FF2B5EF4-FFF2-40B4-BE49-F238E27FC236}">
                <a16:creationId xmlns:a16="http://schemas.microsoft.com/office/drawing/2014/main" id="{14B11670-577B-943E-63DE-3EF9DA3C0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2" y="643467"/>
            <a:ext cx="9904116" cy="5571065"/>
          </a:xfrm>
          <a:prstGeom prst="rect">
            <a:avLst/>
          </a:prstGeom>
          <a:ln>
            <a:noFill/>
          </a:ln>
        </p:spPr>
      </p:pic>
    </p:spTree>
    <p:extLst>
      <p:ext uri="{BB962C8B-B14F-4D97-AF65-F5344CB8AC3E}">
        <p14:creationId xmlns:p14="http://schemas.microsoft.com/office/powerpoint/2010/main" val="211547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rectangular sign with black text&#10;&#10;Description automatically generated">
            <a:extLst>
              <a:ext uri="{FF2B5EF4-FFF2-40B4-BE49-F238E27FC236}">
                <a16:creationId xmlns:a16="http://schemas.microsoft.com/office/drawing/2014/main" id="{870A9E3B-3EEE-F89E-952E-A1B303C37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2" y="643467"/>
            <a:ext cx="9904116" cy="5571065"/>
          </a:xfrm>
          <a:prstGeom prst="rect">
            <a:avLst/>
          </a:prstGeom>
          <a:ln>
            <a:noFill/>
          </a:ln>
        </p:spPr>
      </p:pic>
    </p:spTree>
    <p:extLst>
      <p:ext uri="{BB962C8B-B14F-4D97-AF65-F5344CB8AC3E}">
        <p14:creationId xmlns:p14="http://schemas.microsoft.com/office/powerpoint/2010/main" val="18424420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orest with trees and grass&#10;&#10;Description automatically generated">
            <a:extLst>
              <a:ext uri="{FF2B5EF4-FFF2-40B4-BE49-F238E27FC236}">
                <a16:creationId xmlns:a16="http://schemas.microsoft.com/office/drawing/2014/main" id="{69943929-1D4D-5FC2-EF84-FD525D80D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2" y="643467"/>
            <a:ext cx="9904116" cy="5571065"/>
          </a:xfrm>
          <a:prstGeom prst="rect">
            <a:avLst/>
          </a:prstGeom>
          <a:ln>
            <a:noFill/>
          </a:ln>
        </p:spPr>
      </p:pic>
    </p:spTree>
    <p:extLst>
      <p:ext uri="{BB962C8B-B14F-4D97-AF65-F5344CB8AC3E}">
        <p14:creationId xmlns:p14="http://schemas.microsoft.com/office/powerpoint/2010/main" val="26701743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tree&#10;&#10;Description automatically generated">
            <a:extLst>
              <a:ext uri="{FF2B5EF4-FFF2-40B4-BE49-F238E27FC236}">
                <a16:creationId xmlns:a16="http://schemas.microsoft.com/office/drawing/2014/main" id="{70ADA1E0-399B-CF4C-69D9-358042D65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2" y="643467"/>
            <a:ext cx="9904116" cy="5571065"/>
          </a:xfrm>
          <a:prstGeom prst="rect">
            <a:avLst/>
          </a:prstGeom>
          <a:ln>
            <a:noFill/>
          </a:ln>
        </p:spPr>
      </p:pic>
    </p:spTree>
    <p:extLst>
      <p:ext uri="{BB962C8B-B14F-4D97-AF65-F5344CB8AC3E}">
        <p14:creationId xmlns:p14="http://schemas.microsoft.com/office/powerpoint/2010/main" val="780786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forest&#10;&#10;Description automatically generated">
            <a:extLst>
              <a:ext uri="{FF2B5EF4-FFF2-40B4-BE49-F238E27FC236}">
                <a16:creationId xmlns:a16="http://schemas.microsoft.com/office/drawing/2014/main" id="{8C8D1A9B-0D74-33F1-F394-4E33F93D0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2" y="643467"/>
            <a:ext cx="9904116" cy="5571065"/>
          </a:xfrm>
          <a:prstGeom prst="rect">
            <a:avLst/>
          </a:prstGeom>
          <a:ln>
            <a:noFill/>
          </a:ln>
        </p:spPr>
      </p:pic>
    </p:spTree>
    <p:extLst>
      <p:ext uri="{BB962C8B-B14F-4D97-AF65-F5344CB8AC3E}">
        <p14:creationId xmlns:p14="http://schemas.microsoft.com/office/powerpoint/2010/main" val="25344470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tree&#10;&#10;Description automatically generated">
            <a:extLst>
              <a:ext uri="{FF2B5EF4-FFF2-40B4-BE49-F238E27FC236}">
                <a16:creationId xmlns:a16="http://schemas.microsoft.com/office/drawing/2014/main" id="{EA932569-6361-6DD4-B311-CB51FE861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2" y="643467"/>
            <a:ext cx="9904116" cy="5571065"/>
          </a:xfrm>
          <a:prstGeom prst="rect">
            <a:avLst/>
          </a:prstGeom>
          <a:ln>
            <a:noFill/>
          </a:ln>
        </p:spPr>
      </p:pic>
    </p:spTree>
    <p:extLst>
      <p:ext uri="{BB962C8B-B14F-4D97-AF65-F5344CB8AC3E}">
        <p14:creationId xmlns:p14="http://schemas.microsoft.com/office/powerpoint/2010/main" val="3432524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1432</TotalTime>
  <Words>2369</Words>
  <Application>Microsoft Office PowerPoint</Application>
  <PresentationFormat>Widescreen</PresentationFormat>
  <Paragraphs>123</Paragraphs>
  <Slides>113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113</vt:i4>
      </vt:variant>
    </vt:vector>
  </HeadingPairs>
  <TitlesOfParts>
    <vt:vector size="119" baseType="lpstr">
      <vt:lpstr>Arial</vt:lpstr>
      <vt:lpstr>Calibri</vt:lpstr>
      <vt:lpstr>Century Gothic</vt:lpstr>
      <vt:lpstr>Times New Roman</vt:lpstr>
      <vt:lpstr>Wingdings 3</vt:lpstr>
      <vt:lpstr>Ion</vt:lpstr>
      <vt:lpstr>          CSE 299     Final Presentation   </vt:lpstr>
      <vt:lpstr>                              Topic </vt:lpstr>
      <vt:lpstr>Option Pricing  Model</vt:lpstr>
      <vt:lpstr>BSOPM</vt:lpstr>
      <vt:lpstr>Option Pricing Model</vt:lpstr>
      <vt:lpstr>Option Pricing Model</vt:lpstr>
      <vt:lpstr>Call Option </vt:lpstr>
      <vt:lpstr>Put Option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Black Scholes Merton BSOPM</vt:lpstr>
      <vt:lpstr>Black-Scholes-Merton Equation</vt:lpstr>
      <vt:lpstr>PowerPoint Presentation</vt:lpstr>
      <vt:lpstr>PowerPoint Presentation</vt:lpstr>
      <vt:lpstr>PowerPoint Presentation</vt:lpstr>
      <vt:lpstr>“Strike Price” parameter</vt:lpstr>
      <vt:lpstr>“Time” parameter</vt:lpstr>
      <vt:lpstr>‘Volatility’ parameter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MATLAB Simulink Approach for Stock Volatility Analysis</vt:lpstr>
      <vt:lpstr>Dividend Yield</vt:lpstr>
      <vt:lpstr>Dividend Yield</vt:lpstr>
      <vt:lpstr>Dividend Yield</vt:lpstr>
      <vt:lpstr>PowerPoint Presentation</vt:lpstr>
      <vt:lpstr>PowerPoint Presentation</vt:lpstr>
      <vt:lpstr>PowerPoint Presentation</vt:lpstr>
      <vt:lpstr>PowerPoint Presentation</vt:lpstr>
      <vt:lpstr>Risk Free Interest Rate</vt:lpstr>
      <vt:lpstr>Risk Free Interest Rate</vt:lpstr>
      <vt:lpstr>European and American Stock Market </vt:lpstr>
      <vt:lpstr>Modify BSOPM</vt:lpstr>
      <vt:lpstr>Modify BSOPM</vt:lpstr>
      <vt:lpstr>Modify BSOPM</vt:lpstr>
      <vt:lpstr>Using matching learning </vt:lpstr>
      <vt:lpstr>Decision Tree</vt:lpstr>
      <vt:lpstr>PowerPoint Presentation</vt:lpstr>
      <vt:lpstr>PowerPoint Presentation</vt:lpstr>
      <vt:lpstr>PowerPoint Presentation</vt:lpstr>
      <vt:lpstr>Comparison between original and predicted close price obtained from Rapidminer using decision tree model (a) for the month February 2017 of company Beximco (b) for the month October 2010 of company ACI. (c) for the month May 2017 of company GP. (d) for the month June 2018 of company City Bank. (e) for the month June 2018 of company Olympic. (f) for the month April 2013 of company AICL. (g) for the month March 2016 of company AFI. (h) for the month April 2018 of company ATL. (i) for the month July 2014 of company BYCO.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between original and predicted close price obtained from Rapidminer using neural net model (a) for the month February 2017 of company Beximco. (b) for the month October 2010 of company ACI. (c) for the month May 2017 of company GP. (d) for the month June 2018 of company City Bank. (e) for the month June 2018 of company Olympic. (f) for the month April 2013 of company AICL. (g) for the month March 2016 of company AFI. (h) for the month April 2018 of company ATL. (i) for the month July 2014 of company BYCO. </vt:lpstr>
      <vt:lpstr>PowerPoint Presentation</vt:lpstr>
      <vt:lpstr>Comparison between original and predicted close price obtained from Rapidminer using ensemble learning method (a) for the month February 2017 of company Beximco. (b) for the month October 2010 of company ACI. (c) for the month May 2017 of company GP. (d) for the month June 2018 of company City Bank. (e) for the month June 2018 of company Olympic. (f) for the month April 2013 of company AICL. (g) for the month March 2016 of company AFI. (h) for the month April 2018 of company ATL. (i) for the month July 2014 of company BYCO. </vt:lpstr>
      <vt:lpstr>PowerPoint Presentation</vt:lpstr>
      <vt:lpstr>Comparison between original close price and predicted close price by BSOPM and Rapidminer (a) of company Beximco of the month February 2017. (b) of company ACI of the month October 2010. (c) of company GP of the month May 2107. (d) of company City Bank of the month June 2018. (e) of company Olympic of the month June 2018. (f) of company AICL of the month April 2013. (g) of company AFI of the month March 2016. (h) of company ATL of the month April 2018. (i) of company BYCO of the month July 2014. </vt:lpstr>
      <vt:lpstr>PowerPoint Presentation</vt:lpstr>
      <vt:lpstr>Comparison between original close price and predicted close price using Black-Scholes equations (a) of company Beximco of the month February 2017 depending on January 2017. (b) of company ACI of the month October 2010 depending on June 2010. (c) of company GP of the month May 2107 depending on April 2017. (d) of the month June 2018 depending on May 2108. (e) of company Olympic of the month June 2018 depending on May 2018. (f) of the month April 2013 depending on March 2103. (g) of company AFI of the month March 2016 depending on February 2016. (h) of company ATL of the month April 2018 depending on March 2018. </vt:lpstr>
      <vt:lpstr>PowerPoint Presentation</vt:lpstr>
      <vt:lpstr>Colclusion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CSE 299     Presentation – 01  </dc:title>
  <dc:creator>Sohanur Rahman Sohan</dc:creator>
  <cp:lastModifiedBy>LIB 608</cp:lastModifiedBy>
  <cp:revision>63</cp:revision>
  <dcterms:created xsi:type="dcterms:W3CDTF">2024-03-09T11:14:06Z</dcterms:created>
  <dcterms:modified xsi:type="dcterms:W3CDTF">2024-05-20T09:04:24Z</dcterms:modified>
</cp:coreProperties>
</file>